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74" r:id="rId9"/>
    <p:sldId id="275" r:id="rId10"/>
    <p:sldId id="276" r:id="rId11"/>
    <p:sldId id="277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4630400" cy="8229600"/>
  <p:notesSz cx="8229600" cy="14630400"/>
  <p:embeddedFontLst>
    <p:embeddedFont>
      <p:font typeface="맑은 고딕" panose="020B0503020000020004" pitchFamily="34" charset="-127"/>
      <p:regular r:id="rId21"/>
      <p:bold r:id="rId22"/>
    </p:embeddedFont>
    <p:embeddedFont>
      <p:font typeface="Consolas" panose="020B0609020204030204" pitchFamily="49" charset="0"/>
      <p:regular r:id="rId23"/>
      <p:bold r:id="rId24"/>
      <p:italic r:id="rId25"/>
      <p:boldItalic r:id="rId26"/>
    </p:embeddedFont>
    <p:embeddedFont>
      <p:font typeface="Raleway Bold" pitchFamily="2" charset="0"/>
      <p:bold r:id="rId27"/>
    </p:embeddedFont>
    <p:embeddedFont>
      <p:font typeface="Raleway Medium" pitchFamily="2" charset="0"/>
      <p:regular r:id="rId28"/>
      <p:italic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5DE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D776F8-7ADE-4A9D-8DED-F8AC30F553BD}" v="532" dt="2025-05-05T09:36:48.067"/>
    <p1510:client id="{3A6AE0B9-FC0E-4ED9-9F46-F9B230E2A1D1}" v="8" dt="2025-05-06T04:47:26.95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660900" y="0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29BAC0-FFCF-4733-BB0F-5924FFC0BD9E}" type="datetimeFigureOut">
              <a:t>2025-05-05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13896975"/>
            <a:ext cx="3565525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660900" y="13896975"/>
            <a:ext cx="3567113" cy="733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DCAAB2-D7B5-4411-9E1E-E647A85E17D1}" type="slidenum"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75861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4FF2CAD-8ED4-AE0F-7907-8557D9E22D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1350C7A-F5FF-8BD2-8B1E-CAF574A2B3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559174-523F-25FF-8BBC-26FA0A212B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A819B8-9855-43F7-6AED-744E327EC0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9841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345E9A-F815-D94A-9303-4F676AB130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B862045-EFD4-DE0D-726C-D3317117C23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BC3804-C395-EF28-B7F2-6B5D27012EA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AF926B-CB58-3A5A-60BB-63D33F4511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0043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05BD6F2-EFCC-2BCB-9FFC-42E2D4822B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B1F572E-E871-60D4-68AB-436A45D75E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098FDB7-AB7C-F3B4-8020-6299A79570A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669A81-1F4B-0F3B-A1F0-43C6E00D858B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8502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0674F7-AEB7-B419-AD9E-4364D50BC6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CF6960-1582-85CD-733A-35134AB7FB5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2778B7-5A77-018D-782F-901F0C588F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85E152-0C7D-048B-A57C-145D0148AE1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5508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B1B1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7272B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4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691527"/>
            <a:ext cx="7758827" cy="8382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5400"/>
              </a:lnSpc>
            </a:pPr>
            <a:r>
              <a:rPr lang="en-US" sz="4800" b="1" dirty="0">
                <a:solidFill>
                  <a:srgbClr val="FFE14D"/>
                </a:solidFill>
                <a:latin typeface="Comfortaa Bold"/>
                <a:ea typeface="Comfortaa Bold"/>
                <a:cs typeface="Comfortaa Bold" pitchFamily="34" charset="-120"/>
              </a:rPr>
              <a:t>ARM </a:t>
            </a:r>
            <a:r>
              <a:rPr lang="en-US" sz="4800" b="1" err="1">
                <a:solidFill>
                  <a:srgbClr val="FFE14D"/>
                </a:solidFill>
                <a:latin typeface="Comfortaa Bold"/>
                <a:ea typeface="Comfortaa Bold"/>
                <a:cs typeface="Comfortaa Bold" pitchFamily="34" charset="-120"/>
              </a:rPr>
              <a:t>디바이스</a:t>
            </a:r>
            <a:r>
              <a:rPr lang="en-US" sz="4800" b="1" dirty="0">
                <a:solidFill>
                  <a:srgbClr val="FFE14D"/>
                </a:solidFill>
                <a:latin typeface="Comfortaa Bold"/>
                <a:ea typeface="Comfortaa Bold"/>
                <a:cs typeface="Comfortaa Bold" pitchFamily="34" charset="-120"/>
              </a:rPr>
              <a:t> </a:t>
            </a:r>
            <a:r>
              <a:rPr lang="en-US" sz="4800" b="1" err="1">
                <a:solidFill>
                  <a:srgbClr val="FFE14D"/>
                </a:solidFill>
                <a:latin typeface="Comfortaa Bold"/>
                <a:ea typeface="Comfortaa Bold"/>
                <a:cs typeface="Comfortaa Bold" pitchFamily="34" charset="-120"/>
              </a:rPr>
              <a:t>프로그래밍</a:t>
            </a:r>
            <a:endParaRPr lang="en-US" sz="4800">
              <a:solidFill>
                <a:srgbClr val="000000"/>
              </a:solidFill>
              <a:latin typeface="Calibri"/>
              <a:ea typeface="Comfortaa Bold"/>
              <a:cs typeface="Calibri" panose="020F0502020204030204"/>
            </a:endParaRPr>
          </a:p>
          <a:p>
            <a:pPr marL="0" indent="0" algn="l">
              <a:lnSpc>
                <a:spcPts val="5400"/>
              </a:lnSpc>
              <a:buNone/>
            </a:pPr>
            <a:endParaRPr lang="en-US" sz="4300" b="1" dirty="0">
              <a:solidFill>
                <a:srgbClr val="FFE14D"/>
              </a:solidFill>
              <a:latin typeface="Comfortaa Bold"/>
              <a:ea typeface="Comfortaa Bold"/>
              <a:cs typeface="Calibri"/>
            </a:endParaRPr>
          </a:p>
        </p:txBody>
      </p:sp>
      <p:sp>
        <p:nvSpPr>
          <p:cNvPr id="4" name="Text 1"/>
          <p:cNvSpPr/>
          <p:nvPr/>
        </p:nvSpPr>
        <p:spPr>
          <a:xfrm>
            <a:off x="864037" y="3531711"/>
            <a:ext cx="7415927" cy="6998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100"/>
              </a:lnSpc>
            </a:pPr>
            <a:r>
              <a:rPr lang="en-US" sz="4800" dirty="0">
                <a:solidFill>
                  <a:srgbClr val="F5DE66"/>
                </a:solidFill>
                <a:ea typeface="Calibri"/>
                <a:cs typeface="Calibri"/>
              </a:rPr>
              <a:t>Dodge Rush</a:t>
            </a:r>
          </a:p>
        </p:txBody>
      </p:sp>
      <p:sp>
        <p:nvSpPr>
          <p:cNvPr id="7" name="Text 3"/>
          <p:cNvSpPr/>
          <p:nvPr/>
        </p:nvSpPr>
        <p:spPr>
          <a:xfrm>
            <a:off x="861616" y="4483814"/>
            <a:ext cx="1927979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400"/>
              </a:lnSpc>
            </a:pPr>
            <a:r>
              <a:rPr lang="en-US" sz="4000" b="1" dirty="0" err="1">
                <a:solidFill>
                  <a:srgbClr val="D7D4CC"/>
                </a:solidFill>
                <a:latin typeface="Raleway Bold"/>
                <a:ea typeface="Raleway Bold" pitchFamily="34" charset="-122"/>
                <a:cs typeface="Raleway Bold" pitchFamily="34" charset="-120"/>
              </a:rPr>
              <a:t>작성자</a:t>
            </a:r>
            <a:r>
              <a:rPr lang="en-US" sz="4000" b="1" dirty="0">
                <a:solidFill>
                  <a:srgbClr val="D7D4CC"/>
                </a:solidFill>
                <a:latin typeface="Raleway Bold"/>
                <a:ea typeface="Raleway Bold" pitchFamily="34" charset="-122"/>
                <a:cs typeface="Raleway Bold" pitchFamily="34" charset="-120"/>
              </a:rPr>
              <a:t>: </a:t>
            </a:r>
            <a:r>
              <a:rPr lang="ko-KR" altLang="en-US" sz="4000" b="1" dirty="0">
                <a:solidFill>
                  <a:srgbClr val="D7D4CC"/>
                </a:solidFill>
                <a:latin typeface="Raleway Bold"/>
                <a:ea typeface="Raleway Bold" pitchFamily="34" charset="-122"/>
                <a:cs typeface="Raleway Bold" pitchFamily="34" charset="-120"/>
              </a:rPr>
              <a:t>임</a:t>
            </a:r>
            <a:r>
              <a:rPr lang="en-US" sz="4000" b="1" dirty="0">
                <a:solidFill>
                  <a:srgbClr val="D7D4CC"/>
                </a:solidFill>
                <a:latin typeface="Raleway Bold"/>
                <a:ea typeface="Raleway Bold" pitchFamily="34" charset="-122"/>
                <a:cs typeface="Raleway Bold" pitchFamily="34" charset="-120"/>
              </a:rPr>
              <a:t> </a:t>
            </a:r>
            <a:r>
              <a:rPr lang="en-US" sz="4000" b="1" dirty="0" err="1">
                <a:solidFill>
                  <a:srgbClr val="D7D4CC"/>
                </a:solidFill>
                <a:latin typeface="Raleway Bold"/>
                <a:ea typeface="Raleway Bold" pitchFamily="34" charset="-122"/>
                <a:cs typeface="Raleway Bold" pitchFamily="34" charset="-120"/>
              </a:rPr>
              <a:t>도엽</a:t>
            </a:r>
            <a:endParaRPr lang="en-US" sz="4000" dirty="0" err="1">
              <a:latin typeface="Raleway 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7DA0EF-3675-0454-BF93-B8EC0A8011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C5AC0583-7591-DE0F-B886-EA3232D7FB1C}"/>
              </a:ext>
            </a:extLst>
          </p:cNvPr>
          <p:cNvSpPr/>
          <p:nvPr/>
        </p:nvSpPr>
        <p:spPr>
          <a:xfrm>
            <a:off x="854115" y="470654"/>
            <a:ext cx="5342930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핵심 기술</a:t>
            </a:r>
            <a:endParaRPr lang="en-US" sz="4300" dirty="0">
              <a:latin typeface="Comfortaa Bold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8C6A0F0B-5AF3-91C2-5EC7-7C545C3EA08B}"/>
              </a:ext>
            </a:extLst>
          </p:cNvPr>
          <p:cNvSpPr/>
          <p:nvPr/>
        </p:nvSpPr>
        <p:spPr>
          <a:xfrm>
            <a:off x="836863" y="1600835"/>
            <a:ext cx="3102724" cy="3512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altLang="ko-KR" sz="2100" b="1" dirty="0">
                <a:solidFill>
                  <a:srgbClr val="FFE14D"/>
                </a:solidFill>
                <a:latin typeface="Comfortaa Bold"/>
                <a:ea typeface="맑은 고딕"/>
              </a:rPr>
              <a:t>4. </a:t>
            </a:r>
            <a:r>
              <a:rPr lang="en-US" altLang="ko-KR" sz="2100" b="1" dirty="0" err="1">
                <a:solidFill>
                  <a:srgbClr val="FFE14D"/>
                </a:solidFill>
                <a:latin typeface="Comfortaa Bold"/>
                <a:ea typeface="맑은 고딕"/>
              </a:rPr>
              <a:t>생명</a:t>
            </a:r>
            <a:r>
              <a:rPr lang="en-US" altLang="ko-KR" sz="2100" b="1" dirty="0">
                <a:solidFill>
                  <a:srgbClr val="FFE14D"/>
                </a:solidFill>
                <a:latin typeface="Comfortaa Bold"/>
                <a:ea typeface="맑은 고딕"/>
              </a:rPr>
              <a:t> </a:t>
            </a:r>
            <a:r>
              <a:rPr lang="en-US" altLang="ko-KR" sz="2100" b="1" dirty="0" err="1">
                <a:solidFill>
                  <a:srgbClr val="FFE14D"/>
                </a:solidFill>
                <a:latin typeface="Comfortaa Bold"/>
                <a:ea typeface="맑은 고딕"/>
              </a:rPr>
              <a:t>시스템과</a:t>
            </a:r>
            <a:r>
              <a:rPr lang="en-US" altLang="ko-KR" sz="2100" b="1" dirty="0">
                <a:solidFill>
                  <a:srgbClr val="FFE14D"/>
                </a:solidFill>
                <a:latin typeface="Comfortaa Bold"/>
                <a:ea typeface="맑은 고딕"/>
              </a:rPr>
              <a:t> UI </a:t>
            </a:r>
            <a:r>
              <a:rPr lang="en-US" altLang="ko-KR" sz="2100" b="1" dirty="0" err="1">
                <a:solidFill>
                  <a:srgbClr val="FFE14D"/>
                </a:solidFill>
                <a:latin typeface="Comfortaa Bold"/>
                <a:ea typeface="맑은 고딕"/>
              </a:rPr>
              <a:t>출력</a:t>
            </a:r>
            <a:endParaRPr lang="en-US" altLang="ko-KR" sz="2100" b="1" dirty="0" err="1">
              <a:solidFill>
                <a:srgbClr val="FFE14D"/>
              </a:solidFill>
              <a:latin typeface="Comfortaa Bold"/>
            </a:endParaRP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213F3F53-2611-E244-08EC-43C92313D6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415" y="2384346"/>
            <a:ext cx="1202055" cy="1442561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2D0FA893-C911-2D11-19ED-C5CE98AC3D62}"/>
              </a:ext>
            </a:extLst>
          </p:cNvPr>
          <p:cNvSpPr/>
          <p:nvPr/>
        </p:nvSpPr>
        <p:spPr>
          <a:xfrm>
            <a:off x="2404110" y="2624733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ko-KR" altLang="en-US" sz="2100" b="1" dirty="0">
                <a:solidFill>
                  <a:srgbClr val="D7D4CC"/>
                </a:solidFill>
                <a:latin typeface="Comfortaa Bold"/>
                <a:ea typeface="맑은 고딕"/>
              </a:rPr>
              <a:t>설계 목표</a:t>
            </a:r>
            <a:endParaRPr lang="en-US" sz="2100" b="1" dirty="0">
              <a:solidFill>
                <a:srgbClr val="D7D4CC"/>
              </a:solidFill>
              <a:latin typeface="Comfortaa Bold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F7FD04F0-F80B-2A25-EC4A-0C448525453D}"/>
              </a:ext>
            </a:extLst>
          </p:cNvPr>
          <p:cNvSpPr/>
          <p:nvPr/>
        </p:nvSpPr>
        <p:spPr>
          <a:xfrm>
            <a:off x="2404110" y="3102888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ko-KR" altLang="en-US" sz="1850" dirty="0" err="1">
                <a:solidFill>
                  <a:srgbClr val="D7D4CC"/>
                </a:solidFill>
                <a:ea typeface="+mn-lt"/>
                <a:cs typeface="+mn-lt"/>
              </a:rPr>
              <a:t>시각적으로</a:t>
            </a:r>
            <a:r>
              <a:rPr lang="en-US" altLang="ko-KR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직관적인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생명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표현</a:t>
            </a:r>
            <a:endParaRPr lang="en-US" altLang="ko-KR" sz="1850" dirty="0">
              <a:solidFill>
                <a:srgbClr val="000000"/>
              </a:solidFill>
              <a:latin typeface="Raleway Medium"/>
              <a:ea typeface="+mn-lt"/>
              <a:cs typeface="+mn-lt"/>
            </a:endParaRPr>
          </a:p>
          <a:p>
            <a:pPr>
              <a:lnSpc>
                <a:spcPts val="3000"/>
              </a:lnSpc>
            </a:pPr>
            <a:endParaRPr lang="en-US" sz="1850" dirty="0">
              <a:solidFill>
                <a:srgbClr val="D7D4CC"/>
              </a:solidFill>
              <a:latin typeface="Raleway Medium"/>
              <a:ea typeface="Raleway Medium" pitchFamily="34" charset="-122"/>
              <a:cs typeface="Raleway Medium" pitchFamily="34" charset="-120"/>
            </a:endParaRPr>
          </a:p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rgbClr val="D7D4CC"/>
              </a:solidFill>
              <a:latin typeface="Raleway Medium"/>
            </a:endParaRPr>
          </a:p>
        </p:txBody>
      </p:sp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53086A20-E70F-CB9B-37BB-E806CCE342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415" y="3826907"/>
            <a:ext cx="1202055" cy="1872258"/>
          </a:xfrm>
          <a:prstGeom prst="rect">
            <a:avLst/>
          </a:prstGeom>
        </p:spPr>
      </p:pic>
      <p:sp>
        <p:nvSpPr>
          <p:cNvPr id="8" name="Text 4">
            <a:extLst>
              <a:ext uri="{FF2B5EF4-FFF2-40B4-BE49-F238E27FC236}">
                <a16:creationId xmlns:a16="http://schemas.microsoft.com/office/drawing/2014/main" id="{3320B396-939D-7427-B32F-D5AA3CF2D147}"/>
              </a:ext>
            </a:extLst>
          </p:cNvPr>
          <p:cNvSpPr/>
          <p:nvPr/>
        </p:nvSpPr>
        <p:spPr>
          <a:xfrm>
            <a:off x="2404110" y="4067294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ko-KR" altLang="en-US" sz="2100" b="1" dirty="0">
                <a:solidFill>
                  <a:srgbClr val="D7D4CC"/>
                </a:solidFill>
                <a:latin typeface="Comfortaa Bold"/>
                <a:ea typeface="Calibri"/>
                <a:cs typeface="Calibri"/>
              </a:rPr>
              <a:t>기술 요소 </a:t>
            </a: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FBB2D858-62BA-8161-DF54-AC5A6F147968}"/>
              </a:ext>
            </a:extLst>
          </p:cNvPr>
          <p:cNvSpPr/>
          <p:nvPr/>
        </p:nvSpPr>
        <p:spPr>
          <a:xfrm>
            <a:off x="2404110" y="4545449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ko-KR" altLang="en-US" sz="1850" dirty="0" err="1">
                <a:solidFill>
                  <a:srgbClr val="D7D4CC"/>
                </a:solidFill>
                <a:ea typeface="+mn-lt"/>
                <a:cs typeface="+mn-lt"/>
              </a:rPr>
              <a:t>생명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수만큼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하트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이미지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출력</a:t>
            </a:r>
            <a:endParaRPr lang="en-US" sz="1850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rgbClr val="D7D4CC"/>
              </a:solidFill>
              <a:latin typeface="Raleway Medium"/>
            </a:endParaRPr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01366B67-7109-C2CB-59B0-DBF58D78DB91}"/>
              </a:ext>
            </a:extLst>
          </p:cNvPr>
          <p:cNvSpPr/>
          <p:nvPr/>
        </p:nvSpPr>
        <p:spPr>
          <a:xfrm>
            <a:off x="2404110" y="5074206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en-US" sz="1850" dirty="0" err="1">
                <a:solidFill>
                  <a:srgbClr val="D7D4CC"/>
                </a:solidFill>
                <a:ea typeface="+mn-lt"/>
                <a:cs typeface="+mn-lt"/>
              </a:rPr>
              <a:t>Life_Update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()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함수로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중앙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집중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관리</a:t>
            </a:r>
            <a:endParaRPr lang="en-US" sz="1850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rgbClr val="D7D4CC"/>
              </a:solidFill>
              <a:latin typeface="Raleway Medium"/>
            </a:endParaRPr>
          </a:p>
        </p:txBody>
      </p:sp>
      <p:pic>
        <p:nvPicPr>
          <p:cNvPr id="11" name="Image 2" descr="preencoded.png">
            <a:extLst>
              <a:ext uri="{FF2B5EF4-FFF2-40B4-BE49-F238E27FC236}">
                <a16:creationId xmlns:a16="http://schemas.microsoft.com/office/drawing/2014/main" id="{ABACF1DB-BEDB-A66C-3385-1DD5DFE255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415" y="5699165"/>
            <a:ext cx="1202055" cy="1872258"/>
          </a:xfrm>
          <a:prstGeom prst="rect">
            <a:avLst/>
          </a:prstGeom>
        </p:spPr>
      </p:pic>
      <p:sp>
        <p:nvSpPr>
          <p:cNvPr id="12" name="Text 7">
            <a:extLst>
              <a:ext uri="{FF2B5EF4-FFF2-40B4-BE49-F238E27FC236}">
                <a16:creationId xmlns:a16="http://schemas.microsoft.com/office/drawing/2014/main" id="{AA38955A-1840-17C8-470B-E82BC922AC84}"/>
              </a:ext>
            </a:extLst>
          </p:cNvPr>
          <p:cNvSpPr/>
          <p:nvPr/>
        </p:nvSpPr>
        <p:spPr>
          <a:xfrm>
            <a:off x="2404110" y="5939552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ko-KR" altLang="en-US" sz="2100" b="1">
                <a:solidFill>
                  <a:srgbClr val="D7D4CC"/>
                </a:solidFill>
                <a:latin typeface="Comfortaa Bold"/>
                <a:ea typeface="Comfortaa Bold"/>
              </a:rPr>
              <a:t>업그레이드 아이디어</a:t>
            </a:r>
            <a:endParaRPr lang="en-US" sz="2100" b="1" dirty="0">
              <a:solidFill>
                <a:srgbClr val="D7D4CC"/>
              </a:solidFill>
              <a:latin typeface="Comfortaa Bold"/>
              <a:ea typeface="Comfortaa Bold"/>
            </a:endParaRPr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F175A6AA-7601-2A4A-067F-B5E27DBE1CA7}"/>
              </a:ext>
            </a:extLst>
          </p:cNvPr>
          <p:cNvSpPr/>
          <p:nvPr/>
        </p:nvSpPr>
        <p:spPr>
          <a:xfrm>
            <a:off x="2404110" y="6417707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생명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초과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제한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,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깜빡임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효과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등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추가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가능</a:t>
            </a:r>
            <a:endParaRPr lang="en-US" sz="1850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rgbClr val="D7D4CC"/>
              </a:solidFill>
              <a:latin typeface="Raleway Medium"/>
            </a:endParaRPr>
          </a:p>
        </p:txBody>
      </p:sp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F803B2F7-B0DF-1633-9FF3-82F8FEAECEB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668139" y="2381038"/>
            <a:ext cx="4619823" cy="130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15308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E87B48-6421-BE67-E7C5-E511A73FB8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3778633D-262D-D4DE-A081-8105C162D5C3}"/>
              </a:ext>
            </a:extLst>
          </p:cNvPr>
          <p:cNvSpPr/>
          <p:nvPr/>
        </p:nvSpPr>
        <p:spPr>
          <a:xfrm>
            <a:off x="854115" y="470654"/>
            <a:ext cx="5342930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핵심 기술</a:t>
            </a:r>
            <a:endParaRPr lang="en-US" sz="4300" dirty="0">
              <a:latin typeface="Comfortaa Bold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1EDE46D9-A244-177C-ACAA-3D8616EEA444}"/>
              </a:ext>
            </a:extLst>
          </p:cNvPr>
          <p:cNvSpPr/>
          <p:nvPr/>
        </p:nvSpPr>
        <p:spPr>
          <a:xfrm>
            <a:off x="836863" y="1600835"/>
            <a:ext cx="4431192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altLang="ko-KR" sz="2100" b="1" dirty="0">
                <a:solidFill>
                  <a:srgbClr val="FFE14D"/>
                </a:solidFill>
                <a:latin typeface="Comfortaa Bold"/>
                <a:ea typeface="맑은 고딕"/>
              </a:rPr>
              <a:t>5. UI </a:t>
            </a:r>
            <a:r>
              <a:rPr lang="en-US" altLang="ko-KR" sz="2100" b="1" dirty="0" err="1">
                <a:solidFill>
                  <a:srgbClr val="FFE14D"/>
                </a:solidFill>
                <a:latin typeface="Comfortaa Bold"/>
                <a:ea typeface="맑은 고딕"/>
              </a:rPr>
              <a:t>개선</a:t>
            </a:r>
            <a:r>
              <a:rPr lang="en-US" altLang="ko-KR" sz="2100" b="1" dirty="0">
                <a:solidFill>
                  <a:srgbClr val="FFE14D"/>
                </a:solidFill>
                <a:latin typeface="Comfortaa Bold"/>
                <a:ea typeface="맑은 고딕"/>
              </a:rPr>
              <a:t> (</a:t>
            </a:r>
            <a:r>
              <a:rPr lang="en-US" altLang="ko-KR" sz="2100" b="1" dirty="0" err="1">
                <a:solidFill>
                  <a:srgbClr val="FFE14D"/>
                </a:solidFill>
                <a:latin typeface="Comfortaa Bold"/>
                <a:ea typeface="맑은 고딕"/>
              </a:rPr>
              <a:t>이미지</a:t>
            </a:r>
            <a:r>
              <a:rPr lang="en-US" altLang="ko-KR" sz="2100" b="1" dirty="0">
                <a:solidFill>
                  <a:srgbClr val="FFE14D"/>
                </a:solidFill>
                <a:latin typeface="Comfortaa Bold"/>
                <a:ea typeface="맑은 고딕"/>
              </a:rPr>
              <a:t> </a:t>
            </a:r>
            <a:r>
              <a:rPr lang="en-US" altLang="ko-KR" sz="2100" b="1" dirty="0" err="1">
                <a:solidFill>
                  <a:srgbClr val="FFE14D"/>
                </a:solidFill>
                <a:latin typeface="Comfortaa Bold"/>
                <a:ea typeface="맑은 고딕"/>
              </a:rPr>
              <a:t>기반</a:t>
            </a:r>
            <a:r>
              <a:rPr lang="en-US" altLang="ko-KR" sz="2100" b="1" dirty="0">
                <a:solidFill>
                  <a:srgbClr val="FFE14D"/>
                </a:solidFill>
                <a:latin typeface="Comfortaa Bold"/>
                <a:ea typeface="맑은 고딕"/>
              </a:rPr>
              <a:t>, 선 </a:t>
            </a:r>
            <a:r>
              <a:rPr lang="en-US" altLang="ko-KR" sz="2100" b="1" dirty="0" err="1">
                <a:solidFill>
                  <a:srgbClr val="FFE14D"/>
                </a:solidFill>
                <a:latin typeface="Comfortaa Bold"/>
                <a:ea typeface="맑은 고딕"/>
              </a:rPr>
              <a:t>추가</a:t>
            </a:r>
            <a:r>
              <a:rPr lang="en-US" altLang="ko-KR" sz="2100" b="1" dirty="0">
                <a:solidFill>
                  <a:srgbClr val="FFE14D"/>
                </a:solidFill>
                <a:latin typeface="Comfortaa Bold"/>
                <a:ea typeface="맑은 고딕"/>
              </a:rPr>
              <a:t> 등)</a:t>
            </a:r>
            <a:endParaRPr lang="en-US" altLang="ko-KR" sz="2100" b="1" dirty="0">
              <a:solidFill>
                <a:srgbClr val="FFE14D"/>
              </a:solidFill>
              <a:latin typeface="Comfortaa Bold"/>
              <a:ea typeface="맑은 고딕" panose="020B0503020000020004" pitchFamily="34" charset="-127"/>
            </a:endParaRP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AADE2E61-0CE1-D29A-0522-E71D5ACE23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415" y="2384346"/>
            <a:ext cx="1202055" cy="1442561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6B7945CF-44D2-69B9-9313-AF0C38A97536}"/>
              </a:ext>
            </a:extLst>
          </p:cNvPr>
          <p:cNvSpPr/>
          <p:nvPr/>
        </p:nvSpPr>
        <p:spPr>
          <a:xfrm>
            <a:off x="2404110" y="2624733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문제</a:t>
            </a:r>
            <a:endParaRPr lang="en-US" sz="21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59E615D2-3CF8-45E1-87B9-270B83A9F0D4}"/>
              </a:ext>
            </a:extLst>
          </p:cNvPr>
          <p:cNvSpPr/>
          <p:nvPr/>
        </p:nvSpPr>
        <p:spPr>
          <a:xfrm>
            <a:off x="2404110" y="3102888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기존에는 모든 그래픽이 색상만 다른 네모 박스</a:t>
            </a:r>
            <a:endParaRPr lang="en-US" sz="1850" dirty="0">
              <a:solidFill>
                <a:srgbClr val="D7D4CC"/>
              </a:solidFill>
              <a:latin typeface="Raleway Medium"/>
            </a:endParaRPr>
          </a:p>
        </p:txBody>
      </p:sp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47C024C4-5918-D879-DD7A-8CCC3498C1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415" y="3814207"/>
            <a:ext cx="1202055" cy="2265958"/>
          </a:xfrm>
          <a:prstGeom prst="rect">
            <a:avLst/>
          </a:prstGeom>
        </p:spPr>
      </p:pic>
      <p:sp>
        <p:nvSpPr>
          <p:cNvPr id="8" name="Text 4">
            <a:extLst>
              <a:ext uri="{FF2B5EF4-FFF2-40B4-BE49-F238E27FC236}">
                <a16:creationId xmlns:a16="http://schemas.microsoft.com/office/drawing/2014/main" id="{CDF38B28-0232-83E5-02DE-5A43F79221B6}"/>
              </a:ext>
            </a:extLst>
          </p:cNvPr>
          <p:cNvSpPr/>
          <p:nvPr/>
        </p:nvSpPr>
        <p:spPr>
          <a:xfrm>
            <a:off x="2404110" y="4067294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ko-KR" altLang="en-US" sz="2100" b="1" dirty="0">
                <a:solidFill>
                  <a:srgbClr val="D7D4CC"/>
                </a:solidFill>
                <a:latin typeface="Comfortaa Bold"/>
                <a:ea typeface="맑은 고딕"/>
              </a:rPr>
              <a:t>기술 요소</a:t>
            </a:r>
            <a:endParaRPr lang="en-US" sz="2100" b="1" dirty="0">
              <a:solidFill>
                <a:srgbClr val="D7D4CC"/>
              </a:solidFill>
              <a:latin typeface="Comfortaa Bold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2FF68DB2-3520-2634-B745-29D94619B873}"/>
              </a:ext>
            </a:extLst>
          </p:cNvPr>
          <p:cNvSpPr/>
          <p:nvPr/>
        </p:nvSpPr>
        <p:spPr>
          <a:xfrm>
            <a:off x="2404110" y="4545449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ko-KR" alt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플레이어</a:t>
            </a:r>
            <a:r>
              <a:rPr 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이미지</a:t>
            </a:r>
            <a:r>
              <a:rPr 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출력 함수 </a:t>
            </a:r>
            <a:r>
              <a:rPr lang="ko-KR" alt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사용</a:t>
            </a:r>
            <a:endParaRPr lang="en-US" sz="1850">
              <a:solidFill>
                <a:srgbClr val="D7D4CC"/>
              </a:solidFill>
              <a:latin typeface="Raleway Medium"/>
            </a:endParaRPr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85310A82-A492-419A-E399-2990B7088B65}"/>
              </a:ext>
            </a:extLst>
          </p:cNvPr>
          <p:cNvSpPr/>
          <p:nvPr/>
        </p:nvSpPr>
        <p:spPr>
          <a:xfrm>
            <a:off x="2404110" y="5074206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하트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이미지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 err="1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출력</a:t>
            </a:r>
            <a:endParaRPr lang="ko-KR" altLang="en-US" sz="1850" dirty="0" err="1">
              <a:solidFill>
                <a:srgbClr val="D7D4CC"/>
              </a:solidFill>
              <a:latin typeface="Raleway Medium"/>
            </a:endParaRPr>
          </a:p>
        </p:txBody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C2E7AA34-755E-CCB8-D8DE-9E0662859325}"/>
              </a:ext>
            </a:extLst>
          </p:cNvPr>
          <p:cNvSpPr/>
          <p:nvPr/>
        </p:nvSpPr>
        <p:spPr>
          <a:xfrm>
            <a:off x="2404109" y="5695307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화면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상단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UI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선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그리기</a:t>
            </a:r>
            <a:r>
              <a:rPr lang="en-US" altLang="ko-KR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(</a:t>
            </a:r>
            <a:r>
              <a:rPr lang="en-US" altLang="ko-KR" sz="1850" dirty="0" err="1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Lcd_Put_Pixel</a:t>
            </a:r>
            <a:r>
              <a:rPr lang="en-US" altLang="ko-KR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() </a:t>
            </a:r>
            <a:r>
              <a:rPr lang="en-US" altLang="ko-KR" sz="1850" dirty="0" err="1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기반</a:t>
            </a:r>
            <a:r>
              <a:rPr lang="en-US" altLang="ko-KR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)</a:t>
            </a:r>
            <a:endParaRPr lang="en-US" altLang="ko-KR" sz="1850" dirty="0">
              <a:solidFill>
                <a:srgbClr val="D7D4CC"/>
              </a:solidFill>
              <a:latin typeface="Raleway Medium"/>
            </a:endParaRPr>
          </a:p>
        </p:txBody>
      </p:sp>
      <p:pic>
        <p:nvPicPr>
          <p:cNvPr id="17" name="Image 0" descr="preencoded.png">
            <a:extLst>
              <a:ext uri="{FF2B5EF4-FFF2-40B4-BE49-F238E27FC236}">
                <a16:creationId xmlns:a16="http://schemas.microsoft.com/office/drawing/2014/main" id="{50B6C2C1-DB9A-DBB4-A918-444EFCE852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9" name="Image 1" descr="preencoded.png">
            <a:extLst>
              <a:ext uri="{FF2B5EF4-FFF2-40B4-BE49-F238E27FC236}">
                <a16:creationId xmlns:a16="http://schemas.microsoft.com/office/drawing/2014/main" id="{1ACE32AE-BEA9-AF6C-60BF-93ED4C15616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52610" y="2252305"/>
            <a:ext cx="4869061" cy="3724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75979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6853" y="422672"/>
            <a:ext cx="3408998" cy="4260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50"/>
              </a:lnSpc>
              <a:buNone/>
            </a:pPr>
            <a:r>
              <a:rPr lang="en-US" sz="26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핵심 코드</a:t>
            </a:r>
            <a:endParaRPr lang="en-US" sz="2650" dirty="0"/>
          </a:p>
        </p:txBody>
      </p:sp>
      <p:sp>
        <p:nvSpPr>
          <p:cNvPr id="3" name="Text 1"/>
          <p:cNvSpPr/>
          <p:nvPr/>
        </p:nvSpPr>
        <p:spPr>
          <a:xfrm>
            <a:off x="536853" y="1142206"/>
            <a:ext cx="2429113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7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1. 게임 상태 흐름 핵심 - Main ( ) 루프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536853" y="1521857"/>
            <a:ext cx="115014" cy="887730"/>
          </a:xfrm>
          <a:prstGeom prst="roundRect">
            <a:avLst>
              <a:gd name="adj" fmla="val 200073"/>
            </a:avLst>
          </a:prstGeom>
          <a:solidFill>
            <a:srgbClr val="46464A"/>
          </a:solidFill>
          <a:ln/>
        </p:spPr>
      </p:sp>
      <p:sp>
        <p:nvSpPr>
          <p:cNvPr id="5" name="Text 3"/>
          <p:cNvSpPr/>
          <p:nvPr/>
        </p:nvSpPr>
        <p:spPr>
          <a:xfrm>
            <a:off x="881896" y="1521857"/>
            <a:ext cx="1704499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요약 설명:</a:t>
            </a:r>
            <a:endParaRPr lang="en-US" sz="1300" dirty="0"/>
          </a:p>
        </p:txBody>
      </p:sp>
      <p:sp>
        <p:nvSpPr>
          <p:cNvPr id="6" name="Text 4"/>
          <p:cNvSpPr/>
          <p:nvPr/>
        </p:nvSpPr>
        <p:spPr>
          <a:xfrm>
            <a:off x="881896" y="1827014"/>
            <a:ext cx="13211651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전체 게임 흐름을 구성하는 메인 루프</a:t>
            </a:r>
            <a:endParaRPr lang="en-US" sz="1200" dirty="0"/>
          </a:p>
        </p:txBody>
      </p:sp>
      <p:sp>
        <p:nvSpPr>
          <p:cNvPr id="7" name="Text 5"/>
          <p:cNvSpPr/>
          <p:nvPr/>
        </p:nvSpPr>
        <p:spPr>
          <a:xfrm>
            <a:off x="881896" y="2164318"/>
            <a:ext cx="13211651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초기화 → 시작화면 → 게임 루프 → 게임 오버 흐름으로 순환</a:t>
            </a:r>
            <a:endParaRPr lang="en-US" sz="1200" dirty="0"/>
          </a:p>
        </p:txBody>
      </p:sp>
      <p:sp>
        <p:nvSpPr>
          <p:cNvPr id="8" name="Shape 6"/>
          <p:cNvSpPr/>
          <p:nvPr/>
        </p:nvSpPr>
        <p:spPr>
          <a:xfrm>
            <a:off x="766882" y="2562939"/>
            <a:ext cx="115014" cy="4049435"/>
          </a:xfrm>
          <a:prstGeom prst="roundRect">
            <a:avLst>
              <a:gd name="adj" fmla="val 200073"/>
            </a:avLst>
          </a:prstGeom>
          <a:solidFill>
            <a:srgbClr val="46464A"/>
          </a:solidFill>
          <a:ln/>
        </p:spPr>
      </p:sp>
      <p:sp>
        <p:nvSpPr>
          <p:cNvPr id="9" name="Text 7"/>
          <p:cNvSpPr/>
          <p:nvPr/>
        </p:nvSpPr>
        <p:spPr>
          <a:xfrm>
            <a:off x="1111925" y="2562939"/>
            <a:ext cx="1704499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핵심 코드 (요약)</a:t>
            </a:r>
            <a:endParaRPr lang="en-US" sz="1300" dirty="0"/>
          </a:p>
        </p:txBody>
      </p:sp>
      <p:sp>
        <p:nvSpPr>
          <p:cNvPr id="10" name="Shape 8"/>
          <p:cNvSpPr/>
          <p:nvPr/>
        </p:nvSpPr>
        <p:spPr>
          <a:xfrm>
            <a:off x="1111925" y="2948583"/>
            <a:ext cx="12981623" cy="3663791"/>
          </a:xfrm>
          <a:prstGeom prst="roundRect">
            <a:avLst>
              <a:gd name="adj" fmla="val 6281"/>
            </a:avLst>
          </a:prstGeom>
          <a:solidFill>
            <a:srgbClr val="4D4000"/>
          </a:solidFill>
          <a:ln/>
        </p:spPr>
      </p:sp>
      <p:sp>
        <p:nvSpPr>
          <p:cNvPr id="11" name="Shape 9"/>
          <p:cNvSpPr/>
          <p:nvPr/>
        </p:nvSpPr>
        <p:spPr>
          <a:xfrm>
            <a:off x="1104305" y="2948583"/>
            <a:ext cx="12996863" cy="3663791"/>
          </a:xfrm>
          <a:prstGeom prst="roundRect">
            <a:avLst>
              <a:gd name="adj" fmla="val 628"/>
            </a:avLst>
          </a:prstGeom>
          <a:solidFill>
            <a:srgbClr val="4D4000"/>
          </a:solidFill>
          <a:ln/>
        </p:spPr>
      </p:sp>
      <p:sp>
        <p:nvSpPr>
          <p:cNvPr id="12" name="Text 10"/>
          <p:cNvSpPr/>
          <p:nvPr/>
        </p:nvSpPr>
        <p:spPr>
          <a:xfrm>
            <a:off x="1257657" y="3063597"/>
            <a:ext cx="12690158" cy="34337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for(;;){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Game_Init();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TIM4_Repeat_Interrupt_Enable(1, TIMER_PERIOD*10);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TIM3_Repeat_Interrupt_Enable(1, 100);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Play_BGM_Lock(0);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while (!game_over) {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Score_Update();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if (Jog_key_in) player_Move();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if (item.active) Update_Item_Move_And_Draw();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if (TIM4_expired) Game_Tick_Handler();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}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Game_Over_Screen();</a:t>
            </a:r>
            <a:endParaRPr lang="en-US" sz="1200" dirty="0"/>
          </a:p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}</a:t>
            </a:r>
            <a:endParaRPr lang="en-US" sz="1200" dirty="0"/>
          </a:p>
        </p:txBody>
      </p:sp>
      <p:sp>
        <p:nvSpPr>
          <p:cNvPr id="13" name="Shape 11"/>
          <p:cNvSpPr/>
          <p:nvPr/>
        </p:nvSpPr>
        <p:spPr>
          <a:xfrm>
            <a:off x="997029" y="6765727"/>
            <a:ext cx="115014" cy="887730"/>
          </a:xfrm>
          <a:prstGeom prst="roundRect">
            <a:avLst>
              <a:gd name="adj" fmla="val 200073"/>
            </a:avLst>
          </a:prstGeom>
          <a:solidFill>
            <a:srgbClr val="46464A"/>
          </a:solidFill>
          <a:ln/>
        </p:spPr>
      </p:sp>
      <p:sp>
        <p:nvSpPr>
          <p:cNvPr id="14" name="Text 12"/>
          <p:cNvSpPr/>
          <p:nvPr/>
        </p:nvSpPr>
        <p:spPr>
          <a:xfrm>
            <a:off x="1342073" y="6765727"/>
            <a:ext cx="1704499" cy="2131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650"/>
              </a:lnSpc>
              <a:buNone/>
            </a:pPr>
            <a:r>
              <a:rPr lang="en-US" sz="13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포인트:</a:t>
            </a:r>
            <a:endParaRPr lang="en-US" sz="1300" dirty="0"/>
          </a:p>
        </p:txBody>
      </p:sp>
      <p:sp>
        <p:nvSpPr>
          <p:cNvPr id="15" name="Text 13"/>
          <p:cNvSpPr/>
          <p:nvPr/>
        </p:nvSpPr>
        <p:spPr>
          <a:xfrm>
            <a:off x="1342073" y="7070884"/>
            <a:ext cx="12751475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game_over 상태를 기준으로 for 루프 구성</a:t>
            </a:r>
            <a:endParaRPr lang="en-US" sz="1200" dirty="0"/>
          </a:p>
        </p:txBody>
      </p:sp>
      <p:sp>
        <p:nvSpPr>
          <p:cNvPr id="16" name="Text 14"/>
          <p:cNvSpPr/>
          <p:nvPr/>
        </p:nvSpPr>
        <p:spPr>
          <a:xfrm>
            <a:off x="1342073" y="7408188"/>
            <a:ext cx="12751475" cy="24526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00"/>
              </a:lnSpc>
              <a:buNone/>
            </a:pPr>
            <a:r>
              <a:rPr lang="en-US" sz="12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타이머/인터럽트에 의한 게임 요소 분리</a:t>
            </a:r>
            <a:endParaRPr lang="en-US" sz="12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2448" y="347543"/>
            <a:ext cx="4348401" cy="5435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250"/>
              </a:lnSpc>
              <a:buNone/>
            </a:pPr>
            <a:r>
              <a:rPr lang="en-US" sz="265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핵심 코드</a:t>
            </a:r>
            <a:endParaRPr lang="en-US" sz="2650" dirty="0">
              <a:latin typeface="Comfortaa Bold"/>
            </a:endParaRPr>
          </a:p>
        </p:txBody>
      </p:sp>
      <p:sp>
        <p:nvSpPr>
          <p:cNvPr id="3" name="Text 1"/>
          <p:cNvSpPr/>
          <p:nvPr/>
        </p:nvSpPr>
        <p:spPr>
          <a:xfrm>
            <a:off x="532448" y="1108353"/>
            <a:ext cx="3741063" cy="271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2. 충돌 판정 처리 - Check_Collision( )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519748" y="1495743"/>
            <a:ext cx="146685" cy="1132761"/>
          </a:xfrm>
          <a:prstGeom prst="roundRect">
            <a:avLst>
              <a:gd name="adj" fmla="val 200105"/>
            </a:avLst>
          </a:prstGeom>
          <a:solidFill>
            <a:srgbClr val="46464A"/>
          </a:solidFill>
          <a:ln/>
        </p:spPr>
      </p:sp>
      <p:sp>
        <p:nvSpPr>
          <p:cNvPr id="5" name="Text 3"/>
          <p:cNvSpPr/>
          <p:nvPr/>
        </p:nvSpPr>
        <p:spPr>
          <a:xfrm>
            <a:off x="959922" y="1495743"/>
            <a:ext cx="2174200" cy="271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요약 설명:</a:t>
            </a:r>
            <a:endParaRPr lang="en-US" sz="1700" dirty="0"/>
          </a:p>
        </p:txBody>
      </p:sp>
      <p:sp>
        <p:nvSpPr>
          <p:cNvPr id="6" name="Text 4"/>
          <p:cNvSpPr/>
          <p:nvPr/>
        </p:nvSpPr>
        <p:spPr>
          <a:xfrm>
            <a:off x="959922" y="1884839"/>
            <a:ext cx="12820531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플레이어와 미사일 충돌 감지</a:t>
            </a:r>
            <a:endParaRPr lang="en-US" sz="1500" dirty="0"/>
          </a:p>
        </p:txBody>
      </p:sp>
      <p:sp>
        <p:nvSpPr>
          <p:cNvPr id="7" name="Text 5"/>
          <p:cNvSpPr/>
          <p:nvPr/>
        </p:nvSpPr>
        <p:spPr>
          <a:xfrm>
            <a:off x="959922" y="2315369"/>
            <a:ext cx="12820531" cy="313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무적 상태 고려, 생명 감소 로직 포함</a:t>
            </a:r>
            <a:endParaRPr lang="en-US" sz="1500" dirty="0"/>
          </a:p>
        </p:txBody>
      </p:sp>
      <p:sp>
        <p:nvSpPr>
          <p:cNvPr id="8" name="Shape 6"/>
          <p:cNvSpPr/>
          <p:nvPr/>
        </p:nvSpPr>
        <p:spPr>
          <a:xfrm>
            <a:off x="813237" y="2824123"/>
            <a:ext cx="146685" cy="4229576"/>
          </a:xfrm>
          <a:prstGeom prst="roundRect">
            <a:avLst>
              <a:gd name="adj" fmla="val 200105"/>
            </a:avLst>
          </a:prstGeom>
          <a:solidFill>
            <a:srgbClr val="46464A"/>
          </a:solidFill>
          <a:ln/>
        </p:spPr>
      </p:sp>
      <p:sp>
        <p:nvSpPr>
          <p:cNvPr id="9" name="Text 7"/>
          <p:cNvSpPr/>
          <p:nvPr/>
        </p:nvSpPr>
        <p:spPr>
          <a:xfrm>
            <a:off x="1253411" y="2824123"/>
            <a:ext cx="2174200" cy="2717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7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핵심 코드 (요약)</a:t>
            </a:r>
            <a:endParaRPr lang="en-US" sz="1700" dirty="0"/>
          </a:p>
        </p:txBody>
      </p:sp>
      <p:sp>
        <p:nvSpPr>
          <p:cNvPr id="10" name="Shape 8"/>
          <p:cNvSpPr/>
          <p:nvPr/>
        </p:nvSpPr>
        <p:spPr>
          <a:xfrm>
            <a:off x="1253411" y="3315851"/>
            <a:ext cx="12527042" cy="3737848"/>
          </a:xfrm>
          <a:prstGeom prst="roundRect">
            <a:avLst>
              <a:gd name="adj" fmla="val 7853"/>
            </a:avLst>
          </a:prstGeom>
          <a:solidFill>
            <a:srgbClr val="4D4000"/>
          </a:solidFill>
          <a:ln/>
        </p:spPr>
      </p:sp>
      <p:sp>
        <p:nvSpPr>
          <p:cNvPr id="11" name="Shape 9"/>
          <p:cNvSpPr/>
          <p:nvPr/>
        </p:nvSpPr>
        <p:spPr>
          <a:xfrm>
            <a:off x="1243648" y="3315851"/>
            <a:ext cx="12546568" cy="3737848"/>
          </a:xfrm>
          <a:prstGeom prst="roundRect">
            <a:avLst>
              <a:gd name="adj" fmla="val 785"/>
            </a:avLst>
          </a:prstGeom>
          <a:solidFill>
            <a:srgbClr val="4D4000"/>
          </a:solidFill>
          <a:ln/>
        </p:spPr>
      </p:sp>
      <p:sp>
        <p:nvSpPr>
          <p:cNvPr id="12" name="Text 10"/>
          <p:cNvSpPr/>
          <p:nvPr/>
        </p:nvSpPr>
        <p:spPr>
          <a:xfrm>
            <a:off x="1439267" y="3462536"/>
            <a:ext cx="12155329" cy="34444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for (i = 0; i &lt; MAX_MISSILES; i++) { </a:t>
            </a:r>
            <a:endParaRPr lang="en-US" sz="150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if (!missiles[i].active) continue;</a:t>
            </a:r>
            <a:endParaRPr lang="en-US" sz="150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</a:t>
            </a:r>
            <a:endParaRPr lang="en-US" sz="150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if (충돌 발생) {</a:t>
            </a:r>
            <a:endParaRPr lang="en-US" sz="150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if (!invincible) {</a:t>
            </a:r>
            <a:endParaRPr lang="en-US" sz="150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 life--;</a:t>
            </a:r>
            <a:endParaRPr lang="en-US" sz="150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 if (life &lt;= 0) return GAME_OVER;</a:t>
            </a:r>
            <a:endParaRPr lang="en-US" sz="150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}</a:t>
            </a:r>
            <a:endParaRPr lang="en-US" sz="150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missiles[i].active = 0; // 미사일 무력화</a:t>
            </a:r>
            <a:endParaRPr lang="en-US" sz="150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}</a:t>
            </a:r>
            <a:endParaRPr lang="en-US" sz="1500" dirty="0"/>
          </a:p>
          <a:p>
            <a:pPr marL="0" indent="0" algn="l">
              <a:lnSpc>
                <a:spcPts val="245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}</a:t>
            </a:r>
            <a:endParaRPr lang="en-US" sz="15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7885" y="362744"/>
            <a:ext cx="4060627" cy="507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265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핵심 코드</a:t>
            </a:r>
            <a:endParaRPr lang="en-US" sz="2650" dirty="0">
              <a:latin typeface="Comfortaa Bold"/>
            </a:endParaRPr>
          </a:p>
        </p:txBody>
      </p:sp>
      <p:sp>
        <p:nvSpPr>
          <p:cNvPr id="3" name="Text 1"/>
          <p:cNvSpPr/>
          <p:nvPr/>
        </p:nvSpPr>
        <p:spPr>
          <a:xfrm>
            <a:off x="537885" y="1106289"/>
            <a:ext cx="5021382" cy="2918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70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3. 아이템 로직 - Update_Item_Move_And_Draw ( )</a:t>
            </a:r>
            <a:endParaRPr lang="en-US" sz="1700" dirty="0">
              <a:latin typeface="Comfortaa Bold"/>
            </a:endParaRPr>
          </a:p>
        </p:txBody>
      </p:sp>
      <p:sp>
        <p:nvSpPr>
          <p:cNvPr id="4" name="Shape 2"/>
          <p:cNvSpPr/>
          <p:nvPr/>
        </p:nvSpPr>
        <p:spPr>
          <a:xfrm>
            <a:off x="563285" y="1494393"/>
            <a:ext cx="137041" cy="655677"/>
          </a:xfrm>
          <a:prstGeom prst="roundRect">
            <a:avLst>
              <a:gd name="adj" fmla="val 200010"/>
            </a:avLst>
          </a:prstGeom>
          <a:solidFill>
            <a:srgbClr val="46464A"/>
          </a:solidFill>
          <a:ln/>
        </p:spPr>
      </p:sp>
      <p:sp>
        <p:nvSpPr>
          <p:cNvPr id="5" name="Text 3"/>
          <p:cNvSpPr/>
          <p:nvPr/>
        </p:nvSpPr>
        <p:spPr>
          <a:xfrm>
            <a:off x="974408" y="1494393"/>
            <a:ext cx="2030254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요약 설명: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974408" y="1857653"/>
            <a:ext cx="12940308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아이템 이동, 화면 출력, 충돌 감지용</a:t>
            </a:r>
            <a:endParaRPr lang="en-US" sz="1400" dirty="0"/>
          </a:p>
        </p:txBody>
      </p:sp>
      <p:sp>
        <p:nvSpPr>
          <p:cNvPr id="7" name="Shape 5"/>
          <p:cNvSpPr/>
          <p:nvPr/>
        </p:nvSpPr>
        <p:spPr>
          <a:xfrm>
            <a:off x="837367" y="2332712"/>
            <a:ext cx="137041" cy="3657481"/>
          </a:xfrm>
          <a:prstGeom prst="roundRect">
            <a:avLst>
              <a:gd name="adj" fmla="val 200010"/>
            </a:avLst>
          </a:prstGeom>
          <a:solidFill>
            <a:srgbClr val="46464A"/>
          </a:solidFill>
          <a:ln/>
        </p:spPr>
      </p:sp>
      <p:sp>
        <p:nvSpPr>
          <p:cNvPr id="8" name="Text 6"/>
          <p:cNvSpPr/>
          <p:nvPr/>
        </p:nvSpPr>
        <p:spPr>
          <a:xfrm>
            <a:off x="1248489" y="2332712"/>
            <a:ext cx="2030254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핵심 코드 (요약)</a:t>
            </a:r>
            <a:endParaRPr lang="en-US" sz="1550" dirty="0"/>
          </a:p>
        </p:txBody>
      </p:sp>
      <p:sp>
        <p:nvSpPr>
          <p:cNvPr id="9" name="Shape 7"/>
          <p:cNvSpPr/>
          <p:nvPr/>
        </p:nvSpPr>
        <p:spPr>
          <a:xfrm>
            <a:off x="1248489" y="2791936"/>
            <a:ext cx="12666226" cy="3198257"/>
          </a:xfrm>
          <a:prstGeom prst="roundRect">
            <a:avLst>
              <a:gd name="adj" fmla="val 8570"/>
            </a:avLst>
          </a:prstGeom>
          <a:solidFill>
            <a:srgbClr val="4D4000"/>
          </a:solidFill>
          <a:ln/>
        </p:spPr>
      </p:sp>
      <p:sp>
        <p:nvSpPr>
          <p:cNvPr id="10" name="Shape 8"/>
          <p:cNvSpPr/>
          <p:nvPr/>
        </p:nvSpPr>
        <p:spPr>
          <a:xfrm>
            <a:off x="1239441" y="2791936"/>
            <a:ext cx="12684323" cy="3198257"/>
          </a:xfrm>
          <a:prstGeom prst="roundRect">
            <a:avLst>
              <a:gd name="adj" fmla="val 857"/>
            </a:avLst>
          </a:prstGeom>
          <a:solidFill>
            <a:srgbClr val="4D4000"/>
          </a:solidFill>
          <a:ln/>
        </p:spPr>
      </p:sp>
      <p:sp>
        <p:nvSpPr>
          <p:cNvPr id="11" name="Text 9"/>
          <p:cNvSpPr/>
          <p:nvPr/>
        </p:nvSpPr>
        <p:spPr>
          <a:xfrm>
            <a:off x="1422083" y="2928977"/>
            <a:ext cx="12319040" cy="2924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item.y += 속도;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if (item.active) {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if (충돌) {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item.active = 0;    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if (item.type == ITEM_INVINCIBLE) invincible = 1;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else if (item.type == ITEM_LIFE) life++;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Life_Update();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}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}</a:t>
            </a:r>
            <a:endParaRPr lang="en-US" sz="1400" dirty="0"/>
          </a:p>
        </p:txBody>
      </p:sp>
      <p:sp>
        <p:nvSpPr>
          <p:cNvPr id="12" name="Shape 10"/>
          <p:cNvSpPr/>
          <p:nvPr/>
        </p:nvSpPr>
        <p:spPr>
          <a:xfrm>
            <a:off x="1111448" y="6172835"/>
            <a:ext cx="137041" cy="1057632"/>
          </a:xfrm>
          <a:prstGeom prst="roundRect">
            <a:avLst>
              <a:gd name="adj" fmla="val 200010"/>
            </a:avLst>
          </a:prstGeom>
          <a:solidFill>
            <a:srgbClr val="46464A"/>
          </a:solidFill>
          <a:ln/>
        </p:spPr>
      </p:sp>
      <p:sp>
        <p:nvSpPr>
          <p:cNvPr id="13" name="Text 11"/>
          <p:cNvSpPr/>
          <p:nvPr/>
        </p:nvSpPr>
        <p:spPr>
          <a:xfrm>
            <a:off x="1522571" y="6172835"/>
            <a:ext cx="2030254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포인트:</a:t>
            </a:r>
            <a:endParaRPr lang="en-US" sz="1550" dirty="0"/>
          </a:p>
        </p:txBody>
      </p:sp>
      <p:sp>
        <p:nvSpPr>
          <p:cNvPr id="14" name="Text 12"/>
          <p:cNvSpPr/>
          <p:nvPr/>
        </p:nvSpPr>
        <p:spPr>
          <a:xfrm>
            <a:off x="1522571" y="6536095"/>
            <a:ext cx="1239214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아이템 종류 분기 처리 (ITEM_LIFE, ITEM_INVINCIBLE)</a:t>
            </a:r>
            <a:endParaRPr lang="en-US" sz="1400" dirty="0"/>
          </a:p>
        </p:txBody>
      </p:sp>
      <p:sp>
        <p:nvSpPr>
          <p:cNvPr id="15" name="Text 13"/>
          <p:cNvSpPr/>
          <p:nvPr/>
        </p:nvSpPr>
        <p:spPr>
          <a:xfrm>
            <a:off x="1522571" y="6938050"/>
            <a:ext cx="1239214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충돌 후 효과 변화</a:t>
            </a:r>
            <a:endParaRPr lang="en-US" sz="14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5940" y="355798"/>
            <a:ext cx="4209455" cy="5262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100"/>
              </a:lnSpc>
              <a:buNone/>
            </a:pPr>
            <a:r>
              <a:rPr lang="en-US" sz="265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핵심 코드</a:t>
            </a:r>
            <a:endParaRPr lang="en-US" sz="2650" dirty="0">
              <a:latin typeface="Comfortaa Bold"/>
            </a:endParaRPr>
          </a:p>
        </p:txBody>
      </p:sp>
      <p:sp>
        <p:nvSpPr>
          <p:cNvPr id="3" name="Text 1"/>
          <p:cNvSpPr/>
          <p:nvPr/>
        </p:nvSpPr>
        <p:spPr>
          <a:xfrm>
            <a:off x="535940" y="1102638"/>
            <a:ext cx="3238024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70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4. BGM 재생 - Play_BGM_Run ( )</a:t>
            </a:r>
            <a:endParaRPr lang="en-US" sz="1700" dirty="0">
              <a:latin typeface="Comfortaa Bold"/>
            </a:endParaRPr>
          </a:p>
        </p:txBody>
      </p:sp>
      <p:sp>
        <p:nvSpPr>
          <p:cNvPr id="4" name="Shape 2"/>
          <p:cNvSpPr/>
          <p:nvPr/>
        </p:nvSpPr>
        <p:spPr>
          <a:xfrm>
            <a:off x="561340" y="1510149"/>
            <a:ext cx="142042" cy="679728"/>
          </a:xfrm>
          <a:prstGeom prst="roundRect">
            <a:avLst>
              <a:gd name="adj" fmla="val 200040"/>
            </a:avLst>
          </a:prstGeom>
          <a:solidFill>
            <a:srgbClr val="46464A"/>
          </a:solidFill>
          <a:ln/>
        </p:spPr>
      </p:sp>
      <p:sp>
        <p:nvSpPr>
          <p:cNvPr id="5" name="Text 3"/>
          <p:cNvSpPr/>
          <p:nvPr/>
        </p:nvSpPr>
        <p:spPr>
          <a:xfrm>
            <a:off x="987465" y="1510149"/>
            <a:ext cx="2104668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요약:</a:t>
            </a:r>
            <a:endParaRPr lang="en-US" sz="1650" dirty="0"/>
          </a:p>
        </p:txBody>
      </p:sp>
      <p:sp>
        <p:nvSpPr>
          <p:cNvPr id="6" name="Text 4"/>
          <p:cNvSpPr/>
          <p:nvPr/>
        </p:nvSpPr>
        <p:spPr>
          <a:xfrm>
            <a:off x="987465" y="1886863"/>
            <a:ext cx="12878395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TIM3 인터럽트를 통한 주기적 BGM 음정 출력</a:t>
            </a:r>
            <a:endParaRPr lang="en-US" sz="1450" dirty="0"/>
          </a:p>
        </p:txBody>
      </p:sp>
      <p:sp>
        <p:nvSpPr>
          <p:cNvPr id="7" name="Shape 5"/>
          <p:cNvSpPr/>
          <p:nvPr/>
        </p:nvSpPr>
        <p:spPr>
          <a:xfrm>
            <a:off x="845423" y="2379186"/>
            <a:ext cx="142042" cy="3487341"/>
          </a:xfrm>
          <a:prstGeom prst="roundRect">
            <a:avLst>
              <a:gd name="adj" fmla="val 200040"/>
            </a:avLst>
          </a:prstGeom>
          <a:solidFill>
            <a:srgbClr val="46464A"/>
          </a:solidFill>
          <a:ln/>
        </p:spPr>
      </p:sp>
      <p:sp>
        <p:nvSpPr>
          <p:cNvPr id="8" name="Text 6"/>
          <p:cNvSpPr/>
          <p:nvPr/>
        </p:nvSpPr>
        <p:spPr>
          <a:xfrm>
            <a:off x="1271548" y="2379186"/>
            <a:ext cx="2104668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핵심 코드 (요약)</a:t>
            </a:r>
            <a:endParaRPr lang="en-US" sz="1650" dirty="0"/>
          </a:p>
        </p:txBody>
      </p:sp>
      <p:sp>
        <p:nvSpPr>
          <p:cNvPr id="9" name="Shape 7"/>
          <p:cNvSpPr/>
          <p:nvPr/>
        </p:nvSpPr>
        <p:spPr>
          <a:xfrm>
            <a:off x="1271548" y="2855317"/>
            <a:ext cx="12594312" cy="3011210"/>
          </a:xfrm>
          <a:prstGeom prst="roundRect">
            <a:avLst>
              <a:gd name="adj" fmla="val 9436"/>
            </a:avLst>
          </a:prstGeom>
          <a:solidFill>
            <a:srgbClr val="4D4000"/>
          </a:solidFill>
          <a:ln/>
        </p:spPr>
      </p:sp>
      <p:sp>
        <p:nvSpPr>
          <p:cNvPr id="10" name="Shape 8"/>
          <p:cNvSpPr/>
          <p:nvPr/>
        </p:nvSpPr>
        <p:spPr>
          <a:xfrm>
            <a:off x="1262142" y="2855317"/>
            <a:ext cx="12613124" cy="3011210"/>
          </a:xfrm>
          <a:prstGeom prst="roundRect">
            <a:avLst>
              <a:gd name="adj" fmla="val 944"/>
            </a:avLst>
          </a:prstGeom>
          <a:solidFill>
            <a:srgbClr val="4D4000"/>
          </a:solidFill>
          <a:ln/>
        </p:spPr>
      </p:sp>
      <p:sp>
        <p:nvSpPr>
          <p:cNvPr id="11" name="Text 9"/>
          <p:cNvSpPr/>
          <p:nvPr/>
        </p:nvSpPr>
        <p:spPr>
          <a:xfrm>
            <a:off x="1451451" y="2997359"/>
            <a:ext cx="12234505" cy="272712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if (my_bgm_lock) return;</a:t>
            </a:r>
            <a:endParaRPr lang="en-US" sz="145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my_bgm_tick++;</a:t>
            </a:r>
            <a:endParaRPr lang="en-US" sz="145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</a:t>
            </a:r>
            <a:endParaRPr lang="en-US" sz="145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if (my_bgm_tick * 10 &gt;= cur_dur) {</a:t>
            </a:r>
            <a:endParaRPr lang="en-US" sz="145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my_bgm_index++;</a:t>
            </a:r>
            <a:endParaRPr lang="en-US" sz="145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if (my_bgm_index &gt;= my_bgm_len) my_bgm_index = 0;</a:t>
            </a:r>
            <a:endParaRPr lang="en-US" sz="145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my_bgm_tick = 0;</a:t>
            </a:r>
            <a:endParaRPr lang="en-US" sz="145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TIM3_Out_Freq_Generation(tone_table[cur_note]);</a:t>
            </a:r>
            <a:endParaRPr lang="en-US" sz="1450" dirty="0"/>
          </a:p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}</a:t>
            </a:r>
            <a:endParaRPr lang="en-US" sz="1450" dirty="0"/>
          </a:p>
        </p:txBody>
      </p:sp>
      <p:sp>
        <p:nvSpPr>
          <p:cNvPr id="12" name="Shape 10"/>
          <p:cNvSpPr/>
          <p:nvPr/>
        </p:nvSpPr>
        <p:spPr>
          <a:xfrm>
            <a:off x="1129506" y="6055836"/>
            <a:ext cx="142042" cy="1096328"/>
          </a:xfrm>
          <a:prstGeom prst="roundRect">
            <a:avLst>
              <a:gd name="adj" fmla="val 200040"/>
            </a:avLst>
          </a:prstGeom>
          <a:solidFill>
            <a:srgbClr val="46464A"/>
          </a:solidFill>
          <a:ln/>
        </p:spPr>
      </p:sp>
      <p:sp>
        <p:nvSpPr>
          <p:cNvPr id="13" name="Text 11"/>
          <p:cNvSpPr/>
          <p:nvPr/>
        </p:nvSpPr>
        <p:spPr>
          <a:xfrm>
            <a:off x="1555631" y="6055836"/>
            <a:ext cx="2104668" cy="26312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포인트</a:t>
            </a:r>
            <a:endParaRPr lang="en-US" sz="1650" dirty="0"/>
          </a:p>
        </p:txBody>
      </p:sp>
      <p:sp>
        <p:nvSpPr>
          <p:cNvPr id="14" name="Text 12"/>
          <p:cNvSpPr/>
          <p:nvPr/>
        </p:nvSpPr>
        <p:spPr>
          <a:xfrm>
            <a:off x="1555631" y="6432550"/>
            <a:ext cx="12310229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bgm_tick에 따라 음계 타이밍 결정</a:t>
            </a:r>
            <a:endParaRPr lang="en-US" sz="1450" dirty="0"/>
          </a:p>
        </p:txBody>
      </p:sp>
      <p:sp>
        <p:nvSpPr>
          <p:cNvPr id="15" name="Text 13"/>
          <p:cNvSpPr/>
          <p:nvPr/>
        </p:nvSpPr>
        <p:spPr>
          <a:xfrm>
            <a:off x="1555631" y="6849150"/>
            <a:ext cx="12310229" cy="30301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4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타이머 인터럽트 기반 BGM 순환 재생생</a:t>
            </a:r>
            <a:endParaRPr lang="en-US" sz="145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37885" y="362744"/>
            <a:ext cx="4060627" cy="5075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265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핵심 코드</a:t>
            </a:r>
            <a:endParaRPr lang="en-US" sz="2650" dirty="0">
              <a:latin typeface="Comfortaa Bold"/>
            </a:endParaRPr>
          </a:p>
        </p:txBody>
      </p:sp>
      <p:sp>
        <p:nvSpPr>
          <p:cNvPr id="3" name="Text 1"/>
          <p:cNvSpPr/>
          <p:nvPr/>
        </p:nvSpPr>
        <p:spPr>
          <a:xfrm>
            <a:off x="537885" y="1093589"/>
            <a:ext cx="3045976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1950"/>
              </a:lnSpc>
            </a:pPr>
            <a:r>
              <a:rPr lang="en-US" sz="1700" b="1" dirty="0">
                <a:solidFill>
                  <a:srgbClr val="FFE14D"/>
                </a:solidFill>
                <a:latin typeface="Comfortaa Bold"/>
              </a:rPr>
              <a:t>5.</a:t>
            </a:r>
            <a:r>
              <a:rPr lang="en-US" altLang="ko-KR" sz="1700" b="1" dirty="0">
                <a:solidFill>
                  <a:srgbClr val="FFE14D"/>
                </a:solidFill>
                <a:latin typeface="Comfortaa Bold"/>
                <a:ea typeface="맑은 고딕"/>
              </a:rPr>
              <a:t> </a:t>
            </a:r>
            <a:r>
              <a:rPr lang="ko-KR" altLang="en-US" sz="1700" b="1" dirty="0">
                <a:solidFill>
                  <a:srgbClr val="FFE14D"/>
                </a:solidFill>
                <a:latin typeface="Comfortaa Bold"/>
                <a:ea typeface="맑은 고딕"/>
              </a:rPr>
              <a:t>생명</a:t>
            </a:r>
            <a:r>
              <a:rPr lang="en-US" sz="1700" b="1" dirty="0">
                <a:solidFill>
                  <a:srgbClr val="FFE14D"/>
                </a:solidFill>
                <a:latin typeface="Comfortaa Bold"/>
              </a:rPr>
              <a:t> UI</a:t>
            </a:r>
            <a:r>
              <a:rPr lang="en-US" altLang="ko-KR" sz="1700" b="1" dirty="0">
                <a:solidFill>
                  <a:srgbClr val="FFE14D"/>
                </a:solidFill>
                <a:latin typeface="Comfortaa Bold"/>
                <a:ea typeface="맑은 고딕"/>
              </a:rPr>
              <a:t> </a:t>
            </a:r>
            <a:r>
              <a:rPr lang="ko-KR" altLang="en-US" sz="1700" b="1" dirty="0">
                <a:solidFill>
                  <a:srgbClr val="FFE14D"/>
                </a:solidFill>
                <a:latin typeface="Comfortaa Bold"/>
                <a:ea typeface="맑은 고딕"/>
              </a:rPr>
              <a:t>표시</a:t>
            </a:r>
            <a:r>
              <a:rPr lang="en-US" sz="1700" b="1" dirty="0">
                <a:solidFill>
                  <a:srgbClr val="FFE14D"/>
                </a:solidFill>
                <a:latin typeface="Comfortaa Bold"/>
              </a:rPr>
              <a:t> - Life_Update ( )</a:t>
            </a:r>
            <a:endParaRPr lang="en-US" sz="1700" dirty="0"/>
          </a:p>
        </p:txBody>
      </p:sp>
      <p:sp>
        <p:nvSpPr>
          <p:cNvPr id="4" name="Shape 2"/>
          <p:cNvSpPr/>
          <p:nvPr/>
        </p:nvSpPr>
        <p:spPr>
          <a:xfrm>
            <a:off x="550585" y="1468993"/>
            <a:ext cx="137041" cy="1057632"/>
          </a:xfrm>
          <a:prstGeom prst="roundRect">
            <a:avLst>
              <a:gd name="adj" fmla="val 200010"/>
            </a:avLst>
          </a:prstGeom>
          <a:solidFill>
            <a:srgbClr val="46464A"/>
          </a:solidFill>
          <a:ln/>
        </p:spPr>
      </p:sp>
      <p:sp>
        <p:nvSpPr>
          <p:cNvPr id="5" name="Text 3"/>
          <p:cNvSpPr/>
          <p:nvPr/>
        </p:nvSpPr>
        <p:spPr>
          <a:xfrm>
            <a:off x="961708" y="1468993"/>
            <a:ext cx="2030254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요약: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961708" y="1832253"/>
            <a:ext cx="12940308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플레이어 생명 수에 따라 하트 이미지 출력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961708" y="2234208"/>
            <a:ext cx="12940308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위치 계산 및 이미지 출력 함수 활</a:t>
            </a:r>
            <a:endParaRPr lang="en-US" sz="1400" dirty="0"/>
          </a:p>
        </p:txBody>
      </p:sp>
      <p:sp>
        <p:nvSpPr>
          <p:cNvPr id="8" name="Shape 6"/>
          <p:cNvSpPr/>
          <p:nvPr/>
        </p:nvSpPr>
        <p:spPr>
          <a:xfrm>
            <a:off x="824667" y="2709267"/>
            <a:ext cx="137041" cy="3657481"/>
          </a:xfrm>
          <a:prstGeom prst="roundRect">
            <a:avLst>
              <a:gd name="adj" fmla="val 200010"/>
            </a:avLst>
          </a:prstGeom>
          <a:solidFill>
            <a:srgbClr val="46464A"/>
          </a:solidFill>
          <a:ln/>
        </p:spPr>
      </p:sp>
      <p:sp>
        <p:nvSpPr>
          <p:cNvPr id="9" name="Text 7"/>
          <p:cNvSpPr/>
          <p:nvPr/>
        </p:nvSpPr>
        <p:spPr>
          <a:xfrm>
            <a:off x="1235789" y="2709267"/>
            <a:ext cx="2030254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핵심 코드 (요약)</a:t>
            </a:r>
            <a:endParaRPr lang="en-US" sz="1550" dirty="0"/>
          </a:p>
        </p:txBody>
      </p:sp>
      <p:sp>
        <p:nvSpPr>
          <p:cNvPr id="10" name="Shape 8"/>
          <p:cNvSpPr/>
          <p:nvPr/>
        </p:nvSpPr>
        <p:spPr>
          <a:xfrm>
            <a:off x="1235789" y="3168491"/>
            <a:ext cx="12666226" cy="3198257"/>
          </a:xfrm>
          <a:prstGeom prst="roundRect">
            <a:avLst>
              <a:gd name="adj" fmla="val 8570"/>
            </a:avLst>
          </a:prstGeom>
          <a:solidFill>
            <a:srgbClr val="4D4000"/>
          </a:solidFill>
          <a:ln/>
        </p:spPr>
      </p:sp>
      <p:sp>
        <p:nvSpPr>
          <p:cNvPr id="11" name="Shape 9"/>
          <p:cNvSpPr/>
          <p:nvPr/>
        </p:nvSpPr>
        <p:spPr>
          <a:xfrm>
            <a:off x="1226741" y="3168491"/>
            <a:ext cx="12684323" cy="3198257"/>
          </a:xfrm>
          <a:prstGeom prst="roundRect">
            <a:avLst>
              <a:gd name="adj" fmla="val 857"/>
            </a:avLst>
          </a:prstGeom>
          <a:solidFill>
            <a:srgbClr val="4D4000"/>
          </a:solidFill>
          <a:ln/>
        </p:spPr>
      </p:sp>
      <p:sp>
        <p:nvSpPr>
          <p:cNvPr id="12" name="Text 10"/>
          <p:cNvSpPr/>
          <p:nvPr/>
        </p:nvSpPr>
        <p:spPr>
          <a:xfrm>
            <a:off x="1409383" y="3305532"/>
            <a:ext cx="12319040" cy="29241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for (i = 0; i &lt; 3; i++) {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int x = LCDW - heart_w - i * (heart_w+2);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int y = 0;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Lcd_Draw_Box(x, y, heart_w, heart_h, color[BACK_COLOR]);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}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for (i = 0; i &lt; life; i++) {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	int x = LCDW - heart_w - i * (heart_w+2);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    int y = 0;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	Lcd_Draw_Image(x, y, heart_small.width, heart_small.height, heart_small.data);</a:t>
            </a:r>
            <a:endParaRPr lang="en-US" sz="1400" dirty="0"/>
          </a:p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highlight>
                  <a:srgbClr val="4D4000"/>
                </a:highlight>
                <a:latin typeface="Consolas Medium" pitchFamily="34" charset="0"/>
                <a:ea typeface="Consolas Medium" pitchFamily="34" charset="-122"/>
                <a:cs typeface="Consolas Medium" pitchFamily="34" charset="-120"/>
              </a:rPr>
              <a:t>    }</a:t>
            </a:r>
            <a:endParaRPr lang="en-US" sz="1400" dirty="0"/>
          </a:p>
        </p:txBody>
      </p:sp>
      <p:sp>
        <p:nvSpPr>
          <p:cNvPr id="13" name="Shape 11"/>
          <p:cNvSpPr/>
          <p:nvPr/>
        </p:nvSpPr>
        <p:spPr>
          <a:xfrm>
            <a:off x="1098748" y="6549390"/>
            <a:ext cx="137041" cy="655677"/>
          </a:xfrm>
          <a:prstGeom prst="roundRect">
            <a:avLst>
              <a:gd name="adj" fmla="val 200010"/>
            </a:avLst>
          </a:prstGeom>
          <a:solidFill>
            <a:srgbClr val="46464A"/>
          </a:solidFill>
          <a:ln/>
        </p:spPr>
      </p:sp>
      <p:sp>
        <p:nvSpPr>
          <p:cNvPr id="14" name="Text 12"/>
          <p:cNvSpPr/>
          <p:nvPr/>
        </p:nvSpPr>
        <p:spPr>
          <a:xfrm>
            <a:off x="1509871" y="6549390"/>
            <a:ext cx="2030254" cy="2537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포인트</a:t>
            </a:r>
            <a:endParaRPr lang="en-US" sz="1550" dirty="0"/>
          </a:p>
        </p:txBody>
      </p:sp>
      <p:sp>
        <p:nvSpPr>
          <p:cNvPr id="15" name="Text 13"/>
          <p:cNvSpPr/>
          <p:nvPr/>
        </p:nvSpPr>
        <p:spPr>
          <a:xfrm>
            <a:off x="1509871" y="6912650"/>
            <a:ext cx="12392144" cy="2924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14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게임 몰입도를 높이는 시각적 디테일</a:t>
            </a:r>
            <a:endParaRPr lang="en-US" sz="14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1353503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결론</a:t>
            </a:r>
            <a:endParaRPr lang="en-US" sz="4300" dirty="0"/>
          </a:p>
        </p:txBody>
      </p:sp>
      <p:sp>
        <p:nvSpPr>
          <p:cNvPr id="3" name="Shape 1"/>
          <p:cNvSpPr/>
          <p:nvPr/>
        </p:nvSpPr>
        <p:spPr>
          <a:xfrm>
            <a:off x="864037" y="2409587"/>
            <a:ext cx="185142" cy="1281113"/>
          </a:xfrm>
          <a:prstGeom prst="roundRect">
            <a:avLst>
              <a:gd name="adj" fmla="val 200026"/>
            </a:avLst>
          </a:prstGeom>
          <a:solidFill>
            <a:srgbClr val="46464A"/>
          </a:solidFill>
          <a:ln/>
        </p:spPr>
      </p:sp>
      <p:sp>
        <p:nvSpPr>
          <p:cNvPr id="4" name="Text 2"/>
          <p:cNvSpPr/>
          <p:nvPr/>
        </p:nvSpPr>
        <p:spPr>
          <a:xfrm>
            <a:off x="1419463" y="2409587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프로젝트 성과</a:t>
            </a:r>
            <a:endParaRPr lang="en-US" sz="2150" dirty="0"/>
          </a:p>
        </p:txBody>
      </p:sp>
      <p:sp>
        <p:nvSpPr>
          <p:cNvPr id="5" name="Text 3"/>
          <p:cNvSpPr/>
          <p:nvPr/>
        </p:nvSpPr>
        <p:spPr>
          <a:xfrm>
            <a:off x="1419463" y="2900601"/>
            <a:ext cx="1234690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이번 프로젝트를 통해 강의시간동안 배웠던 다양한 기능을 통합하여 원하는 형태의 게임을 완성할 수 있었다는 점이 뿌듯했습니다.</a:t>
            </a:r>
            <a:endParaRPr lang="en-US" sz="1900" dirty="0"/>
          </a:p>
        </p:txBody>
      </p:sp>
      <p:sp>
        <p:nvSpPr>
          <p:cNvPr id="6" name="Shape 4"/>
          <p:cNvSpPr/>
          <p:nvPr/>
        </p:nvSpPr>
        <p:spPr>
          <a:xfrm>
            <a:off x="1234321" y="3937516"/>
            <a:ext cx="185142" cy="886063"/>
          </a:xfrm>
          <a:prstGeom prst="roundRect">
            <a:avLst>
              <a:gd name="adj" fmla="val 200026"/>
            </a:avLst>
          </a:prstGeom>
          <a:solidFill>
            <a:srgbClr val="46464A"/>
          </a:solidFill>
          <a:ln/>
        </p:spPr>
      </p:sp>
      <p:sp>
        <p:nvSpPr>
          <p:cNvPr id="7" name="Text 5"/>
          <p:cNvSpPr/>
          <p:nvPr/>
        </p:nvSpPr>
        <p:spPr>
          <a:xfrm>
            <a:off x="1789748" y="393751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아쉬운 사항</a:t>
            </a:r>
            <a:endParaRPr lang="en-US" sz="2150" dirty="0"/>
          </a:p>
        </p:txBody>
      </p:sp>
      <p:sp>
        <p:nvSpPr>
          <p:cNvPr id="8" name="Text 6"/>
          <p:cNvSpPr/>
          <p:nvPr/>
        </p:nvSpPr>
        <p:spPr>
          <a:xfrm>
            <a:off x="1789748" y="4428530"/>
            <a:ext cx="11976616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게임의 추가적인 디테일을 구현하지 못한 점이 아쉬웠습니다.</a:t>
            </a:r>
            <a:endParaRPr lang="en-US" sz="1900" dirty="0"/>
          </a:p>
        </p:txBody>
      </p:sp>
      <p:sp>
        <p:nvSpPr>
          <p:cNvPr id="9" name="Shape 7"/>
          <p:cNvSpPr/>
          <p:nvPr/>
        </p:nvSpPr>
        <p:spPr>
          <a:xfrm>
            <a:off x="1604605" y="5070396"/>
            <a:ext cx="185142" cy="886063"/>
          </a:xfrm>
          <a:prstGeom prst="roundRect">
            <a:avLst>
              <a:gd name="adj" fmla="val 200026"/>
            </a:avLst>
          </a:prstGeom>
          <a:solidFill>
            <a:srgbClr val="46464A"/>
          </a:solidFill>
          <a:ln/>
        </p:spPr>
      </p:sp>
      <p:sp>
        <p:nvSpPr>
          <p:cNvPr id="10" name="Text 8"/>
          <p:cNvSpPr/>
          <p:nvPr/>
        </p:nvSpPr>
        <p:spPr>
          <a:xfrm>
            <a:off x="2160032" y="5070396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업그레이드 아이디어</a:t>
            </a:r>
            <a:endParaRPr lang="en-US" sz="2150" dirty="0"/>
          </a:p>
        </p:txBody>
      </p:sp>
      <p:sp>
        <p:nvSpPr>
          <p:cNvPr id="11" name="Text 9"/>
          <p:cNvSpPr/>
          <p:nvPr/>
        </p:nvSpPr>
        <p:spPr>
          <a:xfrm>
            <a:off x="2160032" y="5561409"/>
            <a:ext cx="1160633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점수에 따른 난이도 조정, 보스 스테이지 추가, 다양한 아이템과 적 패턴 구현 등을 고려할 수 있습니다.</a:t>
            </a:r>
            <a:endParaRPr lang="en-US" sz="1900" dirty="0"/>
          </a:p>
        </p:txBody>
      </p:sp>
      <p:sp>
        <p:nvSpPr>
          <p:cNvPr id="12" name="Text 10"/>
          <p:cNvSpPr/>
          <p:nvPr/>
        </p:nvSpPr>
        <p:spPr>
          <a:xfrm>
            <a:off x="864037" y="6480929"/>
            <a:ext cx="12902327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endParaRPr lang="en-US" sz="19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23067" y="899041"/>
            <a:ext cx="4590931" cy="5738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500"/>
              </a:lnSpc>
              <a:buNone/>
            </a:pPr>
            <a:r>
              <a:rPr lang="en-US" sz="36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개발 후기</a:t>
            </a:r>
            <a:endParaRPr lang="en-US" sz="3600" dirty="0"/>
          </a:p>
        </p:txBody>
      </p:sp>
      <p:sp>
        <p:nvSpPr>
          <p:cNvPr id="3" name="Shape 1"/>
          <p:cNvSpPr/>
          <p:nvPr/>
        </p:nvSpPr>
        <p:spPr>
          <a:xfrm>
            <a:off x="723067" y="1886069"/>
            <a:ext cx="154900" cy="1071920"/>
          </a:xfrm>
          <a:prstGeom prst="roundRect">
            <a:avLst>
              <a:gd name="adj" fmla="val 200061"/>
            </a:avLst>
          </a:prstGeom>
          <a:solidFill>
            <a:srgbClr val="46464A"/>
          </a:solidFill>
          <a:ln/>
        </p:spPr>
      </p:sp>
      <p:sp>
        <p:nvSpPr>
          <p:cNvPr id="4" name="Text 2"/>
          <p:cNvSpPr/>
          <p:nvPr/>
        </p:nvSpPr>
        <p:spPr>
          <a:xfrm>
            <a:off x="1187768" y="1886069"/>
            <a:ext cx="2295406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느낀 점</a:t>
            </a:r>
            <a:endParaRPr lang="en-US" sz="1800" dirty="0"/>
          </a:p>
        </p:txBody>
      </p:sp>
      <p:sp>
        <p:nvSpPr>
          <p:cNvPr id="5" name="Text 3"/>
          <p:cNvSpPr/>
          <p:nvPr/>
        </p:nvSpPr>
        <p:spPr>
          <a:xfrm>
            <a:off x="1187768" y="2296954"/>
            <a:ext cx="12719566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처음엔 단순히 "이렇게 하면 되지 않을까? 생각보다 쉽겠는데?"라고 생각했지만, 실제 구현은 생각보다 복잡하고 타이밍 조절, 상태 전이, UI 흐름 까지 세심한 설계가 필요하다는 것을 느꼈습니다. 실수하고 디버깅하는 과정을 통해 진짜 내 손으로 만든 게임이라는 자부심이 생겼습니다.</a:t>
            </a:r>
            <a:endParaRPr lang="en-US" sz="1600" dirty="0"/>
          </a:p>
        </p:txBody>
      </p:sp>
      <p:sp>
        <p:nvSpPr>
          <p:cNvPr id="6" name="Shape 4"/>
          <p:cNvSpPr/>
          <p:nvPr/>
        </p:nvSpPr>
        <p:spPr>
          <a:xfrm>
            <a:off x="1032867" y="3164562"/>
            <a:ext cx="154900" cy="1071920"/>
          </a:xfrm>
          <a:prstGeom prst="roundRect">
            <a:avLst>
              <a:gd name="adj" fmla="val 200061"/>
            </a:avLst>
          </a:prstGeom>
          <a:solidFill>
            <a:srgbClr val="46464A"/>
          </a:solidFill>
          <a:ln/>
        </p:spPr>
      </p:sp>
      <p:sp>
        <p:nvSpPr>
          <p:cNvPr id="7" name="Text 5"/>
          <p:cNvSpPr/>
          <p:nvPr/>
        </p:nvSpPr>
        <p:spPr>
          <a:xfrm>
            <a:off x="1497568" y="3164562"/>
            <a:ext cx="2295406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과제를 통해 얻은 점</a:t>
            </a:r>
            <a:endParaRPr lang="en-US" sz="1800" dirty="0"/>
          </a:p>
        </p:txBody>
      </p:sp>
      <p:sp>
        <p:nvSpPr>
          <p:cNvPr id="8" name="Text 6"/>
          <p:cNvSpPr/>
          <p:nvPr/>
        </p:nvSpPr>
        <p:spPr>
          <a:xfrm>
            <a:off x="1497568" y="3575447"/>
            <a:ext cx="12409765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TIMx, UART, GPIO, LCD, 인터럽트 등을 직접 제어하면서 통합적으로 설계하는 방법을 익힐 수 있었습니다. 삽질을 하면서도 스스로 원인을 추적해 해결한 경험이 가장 값졌습니다.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1342787" y="4443055"/>
            <a:ext cx="154900" cy="1071920"/>
          </a:xfrm>
          <a:prstGeom prst="roundRect">
            <a:avLst>
              <a:gd name="adj" fmla="val 200061"/>
            </a:avLst>
          </a:prstGeom>
          <a:solidFill>
            <a:srgbClr val="46464A"/>
          </a:solidFill>
          <a:ln/>
        </p:spPr>
      </p:sp>
      <p:sp>
        <p:nvSpPr>
          <p:cNvPr id="10" name="Text 8"/>
          <p:cNvSpPr/>
          <p:nvPr/>
        </p:nvSpPr>
        <p:spPr>
          <a:xfrm>
            <a:off x="1807488" y="4443055"/>
            <a:ext cx="2295406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아쉬운 점</a:t>
            </a:r>
            <a:endParaRPr lang="en-US" sz="1800" dirty="0"/>
          </a:p>
        </p:txBody>
      </p:sp>
      <p:sp>
        <p:nvSpPr>
          <p:cNvPr id="11" name="Text 9"/>
          <p:cNvSpPr/>
          <p:nvPr/>
        </p:nvSpPr>
        <p:spPr>
          <a:xfrm>
            <a:off x="1807488" y="4853940"/>
            <a:ext cx="12099846" cy="6610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이미지를 다양하게 넣고 싶었지만 메모리·속도 한계로 하지 못한 것이 아쉬웠습니다. 다양한 적의 패턴이나 스테이지별 난이도 증가 같이 다양한 기능을 넣고 싶은 욕심이 생겼지만 구현하지 못해 아쉬움이 남습니다.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1652707" y="5721548"/>
            <a:ext cx="154900" cy="1402437"/>
          </a:xfrm>
          <a:prstGeom prst="roundRect">
            <a:avLst>
              <a:gd name="adj" fmla="val 200061"/>
            </a:avLst>
          </a:prstGeom>
          <a:solidFill>
            <a:srgbClr val="46464A"/>
          </a:solidFill>
          <a:ln/>
        </p:spPr>
      </p:sp>
      <p:sp>
        <p:nvSpPr>
          <p:cNvPr id="13" name="Text 11"/>
          <p:cNvSpPr/>
          <p:nvPr/>
        </p:nvSpPr>
        <p:spPr>
          <a:xfrm>
            <a:off x="2117408" y="5721548"/>
            <a:ext cx="2295406" cy="286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8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삽질의 추억</a:t>
            </a:r>
            <a:endParaRPr lang="en-US" sz="1800" dirty="0"/>
          </a:p>
        </p:txBody>
      </p:sp>
      <p:sp>
        <p:nvSpPr>
          <p:cNvPr id="14" name="Text 12"/>
          <p:cNvSpPr/>
          <p:nvPr/>
        </p:nvSpPr>
        <p:spPr>
          <a:xfrm>
            <a:off x="2117408" y="6132433"/>
            <a:ext cx="11789926" cy="99155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16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플레이어가 미사일과 충돌 시 life감소가 두 번 발생하여 즉사하는 문제가 발생했습니다. 3시간넘게 문제를 붙잡고 있었는데 알고보니 충돌한 미사일을 비활성화하지 않아 다음 루프에서 또 life 감소가 발생한 것이었습니다. 다른 c파일에서 초기화한 줄 알고 확인을 안했다가 충돌 후 처리 누락이라는 단순한 실수였습니다. 너무 허탈했지만 더 꼼꼼히 코드를 작성해야겠다는 생각이 들었습니다.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3162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93512" y="555546"/>
            <a:ext cx="4490085" cy="5611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과제 개요</a:t>
            </a:r>
            <a:endParaRPr lang="en-US" sz="3500" dirty="0"/>
          </a:p>
        </p:txBody>
      </p:sp>
      <p:sp>
        <p:nvSpPr>
          <p:cNvPr id="4" name="Shape 1"/>
          <p:cNvSpPr/>
          <p:nvPr/>
        </p:nvSpPr>
        <p:spPr>
          <a:xfrm>
            <a:off x="6193512" y="1419701"/>
            <a:ext cx="7729776" cy="1064538"/>
          </a:xfrm>
          <a:prstGeom prst="roundRect">
            <a:avLst>
              <a:gd name="adj" fmla="val 28471"/>
            </a:avLst>
          </a:prstGeom>
          <a:solidFill>
            <a:srgbClr val="46464A"/>
          </a:solidFill>
          <a:ln/>
        </p:spPr>
      </p:sp>
      <p:sp>
        <p:nvSpPr>
          <p:cNvPr id="5" name="Text 2"/>
          <p:cNvSpPr/>
          <p:nvPr/>
        </p:nvSpPr>
        <p:spPr>
          <a:xfrm>
            <a:off x="6395561" y="1621750"/>
            <a:ext cx="2245043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게임 설명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6395561" y="2023586"/>
            <a:ext cx="732567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플레이어가 적 미사일을 피하며 생존합니다. 아이템으로 무적 효과나 추가 생명을 획득할 수 있습니다.</a:t>
            </a:r>
            <a:endParaRPr lang="en-US" sz="1250" dirty="0"/>
          </a:p>
        </p:txBody>
      </p:sp>
      <p:sp>
        <p:nvSpPr>
          <p:cNvPr id="7" name="Shape 4"/>
          <p:cNvSpPr/>
          <p:nvPr/>
        </p:nvSpPr>
        <p:spPr>
          <a:xfrm>
            <a:off x="6193512" y="2686288"/>
            <a:ext cx="7729776" cy="2203966"/>
          </a:xfrm>
          <a:prstGeom prst="roundRect">
            <a:avLst>
              <a:gd name="adj" fmla="val 13752"/>
            </a:avLst>
          </a:prstGeom>
          <a:solidFill>
            <a:srgbClr val="46464A"/>
          </a:solidFill>
          <a:ln/>
        </p:spPr>
      </p:sp>
      <p:sp>
        <p:nvSpPr>
          <p:cNvPr id="8" name="Text 5"/>
          <p:cNvSpPr/>
          <p:nvPr/>
        </p:nvSpPr>
        <p:spPr>
          <a:xfrm>
            <a:off x="6395561" y="2888337"/>
            <a:ext cx="2245043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사용 실습 환경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6395561" y="3290173"/>
            <a:ext cx="732567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개발 MCU: STM32(Cortex-M3기반)</a:t>
            </a:r>
            <a:endParaRPr lang="en-US" sz="1250" dirty="0"/>
          </a:p>
        </p:txBody>
      </p:sp>
      <p:sp>
        <p:nvSpPr>
          <p:cNvPr id="10" name="Text 7"/>
          <p:cNvSpPr/>
          <p:nvPr/>
        </p:nvSpPr>
        <p:spPr>
          <a:xfrm>
            <a:off x="6395561" y="3669982"/>
            <a:ext cx="732567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개발 툴: VS Code</a:t>
            </a:r>
            <a:endParaRPr lang="en-US" sz="1250" dirty="0"/>
          </a:p>
        </p:txBody>
      </p:sp>
      <p:sp>
        <p:nvSpPr>
          <p:cNvPr id="11" name="Text 8"/>
          <p:cNvSpPr/>
          <p:nvPr/>
        </p:nvSpPr>
        <p:spPr>
          <a:xfrm>
            <a:off x="6395561" y="4049792"/>
            <a:ext cx="732567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디버깅 방식: USB 연결 + Tera Term을 통한 UART 출력 확인</a:t>
            </a:r>
            <a:endParaRPr lang="en-US" sz="1250" dirty="0"/>
          </a:p>
        </p:txBody>
      </p:sp>
      <p:sp>
        <p:nvSpPr>
          <p:cNvPr id="12" name="Text 9"/>
          <p:cNvSpPr/>
          <p:nvPr/>
        </p:nvSpPr>
        <p:spPr>
          <a:xfrm>
            <a:off x="6395561" y="4429601"/>
            <a:ext cx="732567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빌드 환경: Windows 11</a:t>
            </a:r>
            <a:endParaRPr lang="en-US" sz="1250" dirty="0"/>
          </a:p>
        </p:txBody>
      </p:sp>
      <p:sp>
        <p:nvSpPr>
          <p:cNvPr id="13" name="Shape 10"/>
          <p:cNvSpPr/>
          <p:nvPr/>
        </p:nvSpPr>
        <p:spPr>
          <a:xfrm>
            <a:off x="6193512" y="5092303"/>
            <a:ext cx="7729776" cy="2583775"/>
          </a:xfrm>
          <a:prstGeom prst="roundRect">
            <a:avLst>
              <a:gd name="adj" fmla="val 11730"/>
            </a:avLst>
          </a:prstGeom>
          <a:solidFill>
            <a:srgbClr val="46464A"/>
          </a:solidFill>
          <a:ln/>
        </p:spPr>
      </p:sp>
      <p:sp>
        <p:nvSpPr>
          <p:cNvPr id="14" name="Text 11"/>
          <p:cNvSpPr/>
          <p:nvPr/>
        </p:nvSpPr>
        <p:spPr>
          <a:xfrm>
            <a:off x="6395561" y="5294352"/>
            <a:ext cx="2245043" cy="2806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17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장비 소개</a:t>
            </a:r>
            <a:endParaRPr lang="en-US" sz="1750" dirty="0"/>
          </a:p>
        </p:txBody>
      </p:sp>
      <p:sp>
        <p:nvSpPr>
          <p:cNvPr id="15" name="Text 12"/>
          <p:cNvSpPr/>
          <p:nvPr/>
        </p:nvSpPr>
        <p:spPr>
          <a:xfrm>
            <a:off x="6395561" y="5696188"/>
            <a:ext cx="732567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STM32 보드: Timer, GPIO, UART등 기본 기능 제공</a:t>
            </a:r>
            <a:endParaRPr lang="en-US" sz="1250" dirty="0"/>
          </a:p>
        </p:txBody>
      </p:sp>
      <p:sp>
        <p:nvSpPr>
          <p:cNvPr id="16" name="Text 13"/>
          <p:cNvSpPr/>
          <p:nvPr/>
        </p:nvSpPr>
        <p:spPr>
          <a:xfrm>
            <a:off x="6395561" y="6075998"/>
            <a:ext cx="732567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조이스틱: 4방향 입력으로 플레이어 이동 제어</a:t>
            </a:r>
            <a:endParaRPr lang="en-US" sz="1250" dirty="0"/>
          </a:p>
        </p:txBody>
      </p:sp>
      <p:sp>
        <p:nvSpPr>
          <p:cNvPr id="17" name="Text 14"/>
          <p:cNvSpPr/>
          <p:nvPr/>
        </p:nvSpPr>
        <p:spPr>
          <a:xfrm>
            <a:off x="6395561" y="6455807"/>
            <a:ext cx="732567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LCD 디스플레이: 게임 그래픽 출력에 사용</a:t>
            </a:r>
            <a:endParaRPr lang="en-US" sz="1250" dirty="0"/>
          </a:p>
        </p:txBody>
      </p:sp>
      <p:sp>
        <p:nvSpPr>
          <p:cNvPr id="18" name="Text 15"/>
          <p:cNvSpPr/>
          <p:nvPr/>
        </p:nvSpPr>
        <p:spPr>
          <a:xfrm>
            <a:off x="6395561" y="6835616"/>
            <a:ext cx="732567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Buzzer: TIM3을 이용한 PWM 신호로 BGM출력</a:t>
            </a:r>
            <a:endParaRPr lang="en-US" sz="1250" dirty="0"/>
          </a:p>
        </p:txBody>
      </p:sp>
      <p:sp>
        <p:nvSpPr>
          <p:cNvPr id="19" name="Text 16"/>
          <p:cNvSpPr/>
          <p:nvPr/>
        </p:nvSpPr>
        <p:spPr>
          <a:xfrm>
            <a:off x="6395561" y="7215426"/>
            <a:ext cx="7325678" cy="25860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UART: UART1 포트를 통해 점수 출력 및 디버깅 메시지 확인 </a:t>
            </a:r>
            <a:endParaRPr lang="en-US" sz="12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37327" y="590431"/>
            <a:ext cx="4768334" cy="59602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개발 일정</a:t>
            </a:r>
            <a:endParaRPr lang="en-US" sz="3750" dirty="0"/>
          </a:p>
        </p:txBody>
      </p:sp>
      <p:sp>
        <p:nvSpPr>
          <p:cNvPr id="4" name="Shape 1"/>
          <p:cNvSpPr/>
          <p:nvPr/>
        </p:nvSpPr>
        <p:spPr>
          <a:xfrm>
            <a:off x="6478667" y="1508284"/>
            <a:ext cx="30480" cy="6130766"/>
          </a:xfrm>
          <a:prstGeom prst="roundRect">
            <a:avLst>
              <a:gd name="adj" fmla="val 1055982"/>
            </a:avLst>
          </a:prstGeom>
          <a:solidFill>
            <a:srgbClr val="5F5F63"/>
          </a:solidFill>
          <a:ln/>
        </p:spPr>
      </p:sp>
      <p:sp>
        <p:nvSpPr>
          <p:cNvPr id="5" name="Shape 2"/>
          <p:cNvSpPr/>
          <p:nvPr/>
        </p:nvSpPr>
        <p:spPr>
          <a:xfrm>
            <a:off x="6689527" y="1734383"/>
            <a:ext cx="643652" cy="30480"/>
          </a:xfrm>
          <a:prstGeom prst="roundRect">
            <a:avLst>
              <a:gd name="adj" fmla="val 1055982"/>
            </a:avLst>
          </a:prstGeom>
          <a:solidFill>
            <a:srgbClr val="5F5F63"/>
          </a:solidFill>
          <a:ln/>
        </p:spPr>
      </p:sp>
      <p:sp>
        <p:nvSpPr>
          <p:cNvPr id="6" name="Shape 3"/>
          <p:cNvSpPr/>
          <p:nvPr/>
        </p:nvSpPr>
        <p:spPr>
          <a:xfrm>
            <a:off x="6237327" y="1508284"/>
            <a:ext cx="482679" cy="482679"/>
          </a:xfrm>
          <a:prstGeom prst="roundRect">
            <a:avLst>
              <a:gd name="adj" fmla="val 66683"/>
            </a:avLst>
          </a:prstGeom>
          <a:solidFill>
            <a:srgbClr val="46464A"/>
          </a:solidFill>
          <a:ln/>
        </p:spPr>
      </p:sp>
      <p:sp>
        <p:nvSpPr>
          <p:cNvPr id="7" name="Text 4"/>
          <p:cNvSpPr/>
          <p:nvPr/>
        </p:nvSpPr>
        <p:spPr>
          <a:xfrm>
            <a:off x="6335673" y="1570851"/>
            <a:ext cx="28598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</a:t>
            </a:r>
            <a:endParaRPr lang="en-US" sz="2250" dirty="0"/>
          </a:p>
        </p:txBody>
      </p:sp>
      <p:sp>
        <p:nvSpPr>
          <p:cNvPr id="8" name="Text 5"/>
          <p:cNvSpPr/>
          <p:nvPr/>
        </p:nvSpPr>
        <p:spPr>
          <a:xfrm>
            <a:off x="7551539" y="1577935"/>
            <a:ext cx="6327934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기획 단계</a:t>
            </a:r>
            <a:endParaRPr lang="en-US" sz="1650" dirty="0"/>
          </a:p>
        </p:txBody>
      </p:sp>
      <p:sp>
        <p:nvSpPr>
          <p:cNvPr id="9" name="Text 6"/>
          <p:cNvSpPr/>
          <p:nvPr/>
        </p:nvSpPr>
        <p:spPr>
          <a:xfrm>
            <a:off x="7551539" y="2049899"/>
            <a:ext cx="6327934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2025년 4월 25일 </a:t>
            </a:r>
            <a:endParaRPr lang="en-US" sz="1350" dirty="0"/>
          </a:p>
        </p:txBody>
      </p:sp>
      <p:sp>
        <p:nvSpPr>
          <p:cNvPr id="10" name="Text 7"/>
          <p:cNvSpPr/>
          <p:nvPr/>
        </p:nvSpPr>
        <p:spPr>
          <a:xfrm>
            <a:off x="7551539" y="2453283"/>
            <a:ext cx="6327934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게임 컨셉 확정</a:t>
            </a:r>
            <a:endParaRPr lang="en-US" sz="1350" dirty="0"/>
          </a:p>
        </p:txBody>
      </p:sp>
      <p:sp>
        <p:nvSpPr>
          <p:cNvPr id="11" name="Shape 8"/>
          <p:cNvSpPr/>
          <p:nvPr/>
        </p:nvSpPr>
        <p:spPr>
          <a:xfrm>
            <a:off x="6689527" y="3383161"/>
            <a:ext cx="643652" cy="30480"/>
          </a:xfrm>
          <a:prstGeom prst="roundRect">
            <a:avLst>
              <a:gd name="adj" fmla="val 1055982"/>
            </a:avLst>
          </a:prstGeom>
          <a:solidFill>
            <a:srgbClr val="5F5F63"/>
          </a:solidFill>
          <a:ln/>
        </p:spPr>
      </p:sp>
      <p:sp>
        <p:nvSpPr>
          <p:cNvPr id="12" name="Shape 9"/>
          <p:cNvSpPr/>
          <p:nvPr/>
        </p:nvSpPr>
        <p:spPr>
          <a:xfrm>
            <a:off x="6237327" y="3157061"/>
            <a:ext cx="482679" cy="482679"/>
          </a:xfrm>
          <a:prstGeom prst="roundRect">
            <a:avLst>
              <a:gd name="adj" fmla="val 66683"/>
            </a:avLst>
          </a:prstGeom>
          <a:solidFill>
            <a:srgbClr val="46464A"/>
          </a:solidFill>
          <a:ln/>
        </p:spPr>
      </p:sp>
      <p:sp>
        <p:nvSpPr>
          <p:cNvPr id="13" name="Text 10"/>
          <p:cNvSpPr/>
          <p:nvPr/>
        </p:nvSpPr>
        <p:spPr>
          <a:xfrm>
            <a:off x="6335673" y="3219629"/>
            <a:ext cx="28598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2</a:t>
            </a:r>
            <a:endParaRPr lang="en-US" sz="2250" dirty="0"/>
          </a:p>
        </p:txBody>
      </p:sp>
      <p:sp>
        <p:nvSpPr>
          <p:cNvPr id="14" name="Text 11"/>
          <p:cNvSpPr/>
          <p:nvPr/>
        </p:nvSpPr>
        <p:spPr>
          <a:xfrm>
            <a:off x="7551539" y="3226713"/>
            <a:ext cx="6327934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개발 단계</a:t>
            </a:r>
            <a:endParaRPr lang="en-US" sz="1650" dirty="0"/>
          </a:p>
        </p:txBody>
      </p:sp>
      <p:sp>
        <p:nvSpPr>
          <p:cNvPr id="15" name="Text 12"/>
          <p:cNvSpPr/>
          <p:nvPr/>
        </p:nvSpPr>
        <p:spPr>
          <a:xfrm>
            <a:off x="7551539" y="3698677"/>
            <a:ext cx="6327934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2025년 04월 26일 ~ 5월 3일</a:t>
            </a:r>
            <a:endParaRPr lang="en-US" sz="1350" dirty="0"/>
          </a:p>
        </p:txBody>
      </p:sp>
      <p:sp>
        <p:nvSpPr>
          <p:cNvPr id="16" name="Text 13"/>
          <p:cNvSpPr/>
          <p:nvPr/>
        </p:nvSpPr>
        <p:spPr>
          <a:xfrm>
            <a:off x="7551539" y="4102060"/>
            <a:ext cx="6327934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26일: 플레이어 및 적 이동 구현</a:t>
            </a:r>
            <a:endParaRPr lang="en-US" sz="1350" dirty="0"/>
          </a:p>
        </p:txBody>
      </p:sp>
      <p:sp>
        <p:nvSpPr>
          <p:cNvPr id="17" name="Text 14"/>
          <p:cNvSpPr/>
          <p:nvPr/>
        </p:nvSpPr>
        <p:spPr>
          <a:xfrm>
            <a:off x="7551539" y="4505444"/>
            <a:ext cx="6327934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28일: 미사일 구현 및 충돌 체크</a:t>
            </a:r>
            <a:endParaRPr lang="en-US" sz="1350" dirty="0"/>
          </a:p>
        </p:txBody>
      </p:sp>
      <p:sp>
        <p:nvSpPr>
          <p:cNvPr id="18" name="Text 15"/>
          <p:cNvSpPr/>
          <p:nvPr/>
        </p:nvSpPr>
        <p:spPr>
          <a:xfrm>
            <a:off x="7551539" y="4908828"/>
            <a:ext cx="6327934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30일: 점수 및 게임 BGM 설정</a:t>
            </a:r>
            <a:endParaRPr lang="en-US" sz="1350" dirty="0"/>
          </a:p>
        </p:txBody>
      </p:sp>
      <p:sp>
        <p:nvSpPr>
          <p:cNvPr id="19" name="Text 16"/>
          <p:cNvSpPr/>
          <p:nvPr/>
        </p:nvSpPr>
        <p:spPr>
          <a:xfrm>
            <a:off x="7551539" y="5312212"/>
            <a:ext cx="6327934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2일: 아이템 구현 및 아이템 충돌 체크</a:t>
            </a:r>
            <a:endParaRPr lang="en-US" sz="1350" dirty="0"/>
          </a:p>
        </p:txBody>
      </p:sp>
      <p:sp>
        <p:nvSpPr>
          <p:cNvPr id="20" name="Text 17"/>
          <p:cNvSpPr/>
          <p:nvPr/>
        </p:nvSpPr>
        <p:spPr>
          <a:xfrm>
            <a:off x="7551539" y="5715595"/>
            <a:ext cx="6327934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3일: UI 개선 및 플레이어와 생명 이미지 대입</a:t>
            </a:r>
            <a:endParaRPr lang="en-US" sz="1350" dirty="0"/>
          </a:p>
        </p:txBody>
      </p:sp>
      <p:sp>
        <p:nvSpPr>
          <p:cNvPr id="21" name="Shape 18"/>
          <p:cNvSpPr/>
          <p:nvPr/>
        </p:nvSpPr>
        <p:spPr>
          <a:xfrm>
            <a:off x="6689527" y="6645473"/>
            <a:ext cx="643652" cy="30480"/>
          </a:xfrm>
          <a:prstGeom prst="roundRect">
            <a:avLst>
              <a:gd name="adj" fmla="val 1055982"/>
            </a:avLst>
          </a:prstGeom>
          <a:solidFill>
            <a:srgbClr val="5F5F63"/>
          </a:solidFill>
          <a:ln/>
        </p:spPr>
      </p:sp>
      <p:sp>
        <p:nvSpPr>
          <p:cNvPr id="22" name="Shape 19"/>
          <p:cNvSpPr/>
          <p:nvPr/>
        </p:nvSpPr>
        <p:spPr>
          <a:xfrm>
            <a:off x="6237327" y="6419374"/>
            <a:ext cx="482679" cy="482679"/>
          </a:xfrm>
          <a:prstGeom prst="roundRect">
            <a:avLst>
              <a:gd name="adj" fmla="val 66683"/>
            </a:avLst>
          </a:prstGeom>
          <a:solidFill>
            <a:srgbClr val="46464A"/>
          </a:solidFill>
          <a:ln/>
        </p:spPr>
      </p:sp>
      <p:sp>
        <p:nvSpPr>
          <p:cNvPr id="23" name="Text 20"/>
          <p:cNvSpPr/>
          <p:nvPr/>
        </p:nvSpPr>
        <p:spPr>
          <a:xfrm>
            <a:off x="6335673" y="6481941"/>
            <a:ext cx="285988" cy="35754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225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3</a:t>
            </a:r>
            <a:endParaRPr lang="en-US" sz="2250" dirty="0"/>
          </a:p>
        </p:txBody>
      </p:sp>
      <p:sp>
        <p:nvSpPr>
          <p:cNvPr id="24" name="Text 21"/>
          <p:cNvSpPr/>
          <p:nvPr/>
        </p:nvSpPr>
        <p:spPr>
          <a:xfrm>
            <a:off x="7551539" y="6489025"/>
            <a:ext cx="6327934" cy="3432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16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마무리 단계</a:t>
            </a:r>
            <a:endParaRPr lang="en-US" sz="1650" dirty="0"/>
          </a:p>
        </p:txBody>
      </p:sp>
      <p:sp>
        <p:nvSpPr>
          <p:cNvPr id="25" name="Text 22"/>
          <p:cNvSpPr/>
          <p:nvPr/>
        </p:nvSpPr>
        <p:spPr>
          <a:xfrm>
            <a:off x="7551539" y="6960989"/>
            <a:ext cx="6327934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2025년 5월 4일 ~ 5일</a:t>
            </a:r>
            <a:endParaRPr lang="en-US" sz="1350" dirty="0"/>
          </a:p>
        </p:txBody>
      </p:sp>
      <p:sp>
        <p:nvSpPr>
          <p:cNvPr id="26" name="Text 23"/>
          <p:cNvSpPr/>
          <p:nvPr/>
        </p:nvSpPr>
        <p:spPr>
          <a:xfrm>
            <a:off x="7551539" y="7364373"/>
            <a:ext cx="6327934" cy="2746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3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최종 발표 준비</a:t>
            </a:r>
            <a:endParaRPr lang="en-US" sz="13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459481"/>
            <a:ext cx="5486400" cy="6858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개발 결과</a:t>
            </a:r>
            <a:endParaRPr lang="en-US" sz="43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7427" y="4694634"/>
            <a:ext cx="555427" cy="493752"/>
          </a:xfrm>
          <a:prstGeom prst="rect">
            <a:avLst/>
          </a:prstGeom>
        </p:spPr>
      </p:pic>
      <p:pic>
        <p:nvPicPr>
          <p:cNvPr id="6" name="임도엽_핵심영상">
            <a:hlinkClick r:id="" action="ppaction://media"/>
            <a:extLst>
              <a:ext uri="{FF2B5EF4-FFF2-40B4-BE49-F238E27FC236}">
                <a16:creationId xmlns:a16="http://schemas.microsoft.com/office/drawing/2014/main" id="{7E450AE7-14B3-354E-957E-9BE48B6027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73525" y="1533525"/>
            <a:ext cx="6140450" cy="587216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1591" y="468453"/>
            <a:ext cx="5396389" cy="67448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3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/>
                <a:ea typeface="Comfortaa Bold"/>
                <a:cs typeface="Comfortaa Bold" pitchFamily="34" charset="-120"/>
              </a:rPr>
              <a:t>개발 결과</a:t>
            </a:r>
            <a:endParaRPr lang="en-US" sz="4300" dirty="0">
              <a:latin typeface="Comfortaa Bold"/>
              <a:ea typeface="Comfortaa Bold"/>
            </a:endParaRPr>
          </a:p>
        </p:txBody>
      </p:sp>
      <p:sp>
        <p:nvSpPr>
          <p:cNvPr id="3" name="Text 1"/>
          <p:cNvSpPr/>
          <p:nvPr/>
        </p:nvSpPr>
        <p:spPr>
          <a:xfrm>
            <a:off x="849868" y="1714262"/>
            <a:ext cx="2698194" cy="33718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50"/>
              </a:lnSpc>
              <a:buNone/>
            </a:pPr>
            <a:r>
              <a:rPr lang="en-US" sz="21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주요 함수 설명 표</a:t>
            </a:r>
            <a:endParaRPr lang="en-US" sz="2100" dirty="0"/>
          </a:p>
        </p:txBody>
      </p:sp>
      <p:sp>
        <p:nvSpPr>
          <p:cNvPr id="4" name="Shape 2"/>
          <p:cNvSpPr/>
          <p:nvPr/>
        </p:nvSpPr>
        <p:spPr>
          <a:xfrm>
            <a:off x="849868" y="2415659"/>
            <a:ext cx="12930664" cy="5138380"/>
          </a:xfrm>
          <a:prstGeom prst="roundRect">
            <a:avLst>
              <a:gd name="adj" fmla="val 7089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57488" y="2423279"/>
            <a:ext cx="12915424" cy="69508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6" name="Text 4"/>
          <p:cNvSpPr/>
          <p:nvPr/>
        </p:nvSpPr>
        <p:spPr>
          <a:xfrm>
            <a:off x="1100257" y="2576513"/>
            <a:ext cx="5968365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함수명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7561778" y="2576513"/>
            <a:ext cx="5968365" cy="3886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50"/>
              </a:lnSpc>
              <a:buNone/>
            </a:pPr>
            <a:r>
              <a:rPr lang="en-US" sz="19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역할</a:t>
            </a:r>
            <a:endParaRPr lang="en-US" sz="1900" dirty="0"/>
          </a:p>
        </p:txBody>
      </p:sp>
      <p:sp>
        <p:nvSpPr>
          <p:cNvPr id="8" name="Shape 6"/>
          <p:cNvSpPr/>
          <p:nvPr/>
        </p:nvSpPr>
        <p:spPr>
          <a:xfrm>
            <a:off x="857488" y="3118366"/>
            <a:ext cx="12915424" cy="6325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1100257" y="3271599"/>
            <a:ext cx="5968365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Main()</a:t>
            </a:r>
            <a:endParaRPr lang="en-US" sz="1500" dirty="0"/>
          </a:p>
        </p:txBody>
      </p:sp>
      <p:sp>
        <p:nvSpPr>
          <p:cNvPr id="10" name="Text 8"/>
          <p:cNvSpPr/>
          <p:nvPr/>
        </p:nvSpPr>
        <p:spPr>
          <a:xfrm>
            <a:off x="7561778" y="3271599"/>
            <a:ext cx="5968365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전체 게임 루프</a:t>
            </a:r>
            <a:endParaRPr lang="en-US" sz="1500" dirty="0"/>
          </a:p>
        </p:txBody>
      </p:sp>
      <p:sp>
        <p:nvSpPr>
          <p:cNvPr id="11" name="Shape 9"/>
          <p:cNvSpPr/>
          <p:nvPr/>
        </p:nvSpPr>
        <p:spPr>
          <a:xfrm>
            <a:off x="857488" y="3750945"/>
            <a:ext cx="12915424" cy="6325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1100257" y="3904178"/>
            <a:ext cx="5968365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Game_Init()</a:t>
            </a:r>
            <a:endParaRPr lang="en-US" sz="1500" dirty="0"/>
          </a:p>
        </p:txBody>
      </p:sp>
      <p:sp>
        <p:nvSpPr>
          <p:cNvPr id="13" name="Text 11"/>
          <p:cNvSpPr/>
          <p:nvPr/>
        </p:nvSpPr>
        <p:spPr>
          <a:xfrm>
            <a:off x="7561778" y="3904178"/>
            <a:ext cx="5968365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게임 상태 초기화</a:t>
            </a:r>
            <a:endParaRPr lang="en-US" sz="1500" dirty="0"/>
          </a:p>
        </p:txBody>
      </p:sp>
      <p:sp>
        <p:nvSpPr>
          <p:cNvPr id="14" name="Shape 12"/>
          <p:cNvSpPr/>
          <p:nvPr/>
        </p:nvSpPr>
        <p:spPr>
          <a:xfrm>
            <a:off x="857488" y="4383524"/>
            <a:ext cx="12915424" cy="6325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100257" y="4536758"/>
            <a:ext cx="5968365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Restart_BGM()</a:t>
            </a:r>
            <a:endParaRPr lang="en-US" sz="1500" dirty="0"/>
          </a:p>
        </p:txBody>
      </p:sp>
      <p:sp>
        <p:nvSpPr>
          <p:cNvPr id="16" name="Text 14"/>
          <p:cNvSpPr/>
          <p:nvPr/>
        </p:nvSpPr>
        <p:spPr>
          <a:xfrm>
            <a:off x="7561778" y="4536758"/>
            <a:ext cx="5968365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배경음 재시작</a:t>
            </a:r>
            <a:endParaRPr lang="en-US" sz="1500" dirty="0"/>
          </a:p>
        </p:txBody>
      </p:sp>
      <p:sp>
        <p:nvSpPr>
          <p:cNvPr id="17" name="Shape 15"/>
          <p:cNvSpPr/>
          <p:nvPr/>
        </p:nvSpPr>
        <p:spPr>
          <a:xfrm>
            <a:off x="857488" y="5016103"/>
            <a:ext cx="12915424" cy="6325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1100257" y="5169337"/>
            <a:ext cx="5968365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Player_Move()</a:t>
            </a:r>
            <a:endParaRPr lang="en-US" sz="1500" dirty="0"/>
          </a:p>
        </p:txBody>
      </p:sp>
      <p:sp>
        <p:nvSpPr>
          <p:cNvPr id="19" name="Text 17"/>
          <p:cNvSpPr/>
          <p:nvPr/>
        </p:nvSpPr>
        <p:spPr>
          <a:xfrm>
            <a:off x="7561778" y="5169337"/>
            <a:ext cx="5968365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조이스틱 이동 처리</a:t>
            </a:r>
            <a:endParaRPr lang="en-US" sz="1500" dirty="0"/>
          </a:p>
        </p:txBody>
      </p:sp>
      <p:sp>
        <p:nvSpPr>
          <p:cNvPr id="20" name="Shape 18"/>
          <p:cNvSpPr/>
          <p:nvPr/>
        </p:nvSpPr>
        <p:spPr>
          <a:xfrm>
            <a:off x="857488" y="5648682"/>
            <a:ext cx="12915424" cy="6325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1100257" y="5801916"/>
            <a:ext cx="5968365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Check_Collision()</a:t>
            </a:r>
            <a:endParaRPr lang="en-US" sz="1500" dirty="0"/>
          </a:p>
        </p:txBody>
      </p:sp>
      <p:sp>
        <p:nvSpPr>
          <p:cNvPr id="22" name="Text 20"/>
          <p:cNvSpPr/>
          <p:nvPr/>
        </p:nvSpPr>
        <p:spPr>
          <a:xfrm>
            <a:off x="7561778" y="5801916"/>
            <a:ext cx="5968365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미사일, 아이템과의 충돌 확인</a:t>
            </a:r>
            <a:endParaRPr lang="en-US" sz="1500" dirty="0"/>
          </a:p>
        </p:txBody>
      </p:sp>
      <p:sp>
        <p:nvSpPr>
          <p:cNvPr id="23" name="Shape 21"/>
          <p:cNvSpPr/>
          <p:nvPr/>
        </p:nvSpPr>
        <p:spPr>
          <a:xfrm>
            <a:off x="857488" y="6281261"/>
            <a:ext cx="12915424" cy="63257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1100257" y="6434495"/>
            <a:ext cx="5968365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Update_Missiles()</a:t>
            </a:r>
            <a:endParaRPr lang="en-US" sz="1500" dirty="0"/>
          </a:p>
        </p:txBody>
      </p:sp>
      <p:sp>
        <p:nvSpPr>
          <p:cNvPr id="25" name="Text 23"/>
          <p:cNvSpPr/>
          <p:nvPr/>
        </p:nvSpPr>
        <p:spPr>
          <a:xfrm>
            <a:off x="7561778" y="6434495"/>
            <a:ext cx="5968365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미사일 이동 / 삭제</a:t>
            </a:r>
            <a:endParaRPr lang="en-US" sz="1500" dirty="0"/>
          </a:p>
        </p:txBody>
      </p:sp>
      <p:sp>
        <p:nvSpPr>
          <p:cNvPr id="26" name="Shape 24"/>
          <p:cNvSpPr/>
          <p:nvPr/>
        </p:nvSpPr>
        <p:spPr>
          <a:xfrm>
            <a:off x="857488" y="6913840"/>
            <a:ext cx="12915424" cy="632579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7" name="Text 25"/>
          <p:cNvSpPr/>
          <p:nvPr/>
        </p:nvSpPr>
        <p:spPr>
          <a:xfrm>
            <a:off x="1100257" y="7067074"/>
            <a:ext cx="5968365" cy="3261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highlight>
                  <a:srgbClr val="4D4000"/>
                </a:highlight>
                <a:latin typeface="Consolas" pitchFamily="34" charset="0"/>
                <a:ea typeface="Consolas" pitchFamily="34" charset="-122"/>
                <a:cs typeface="Consolas" pitchFamily="34" charset="-120"/>
              </a:rPr>
              <a:t>Update_Item_Move_And_Draw()</a:t>
            </a:r>
            <a:endParaRPr lang="en-US" sz="1500" dirty="0"/>
          </a:p>
        </p:txBody>
      </p:sp>
      <p:sp>
        <p:nvSpPr>
          <p:cNvPr id="28" name="Text 26"/>
          <p:cNvSpPr/>
          <p:nvPr/>
        </p:nvSpPr>
        <p:spPr>
          <a:xfrm>
            <a:off x="7561778" y="7067074"/>
            <a:ext cx="5968365" cy="3108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150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아이템 생성 및 이동 함</a:t>
            </a:r>
            <a:endParaRPr lang="en-US" sz="15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0663" y="559197"/>
            <a:ext cx="4416504" cy="551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0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개발 결과</a:t>
            </a:r>
            <a:endParaRPr lang="en-US" sz="4300" dirty="0">
              <a:latin typeface="Comfortaa Bold"/>
            </a:endParaRPr>
          </a:p>
        </p:txBody>
      </p:sp>
      <p:sp>
        <p:nvSpPr>
          <p:cNvPr id="3" name="Text 1"/>
          <p:cNvSpPr/>
          <p:nvPr/>
        </p:nvSpPr>
        <p:spPr>
          <a:xfrm>
            <a:off x="822563" y="1575316"/>
            <a:ext cx="6377226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b="1" dirty="0">
                <a:solidFill>
                  <a:srgbClr val="FFE14D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Flow Chart</a:t>
            </a:r>
            <a:endParaRPr lang="en-US">
              <a:latin typeface="Raleway Medium"/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754" y="2053193"/>
            <a:ext cx="5920343" cy="5409168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65231" y="1575316"/>
            <a:ext cx="6377226" cy="3178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b="1" dirty="0">
                <a:solidFill>
                  <a:srgbClr val="FFE14D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상태전이도</a:t>
            </a:r>
            <a:endParaRPr lang="en-US" b="1" dirty="0">
              <a:latin typeface="Raleway Medium"/>
            </a:endParaRPr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65231" y="2053193"/>
            <a:ext cx="6375162" cy="4234259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54115" y="470654"/>
            <a:ext cx="5342930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핵심 기술</a:t>
            </a:r>
            <a:endParaRPr lang="en-US" sz="4300" dirty="0">
              <a:latin typeface="Comfortaa Bold"/>
            </a:endParaRPr>
          </a:p>
        </p:txBody>
      </p:sp>
      <p:sp>
        <p:nvSpPr>
          <p:cNvPr id="3" name="Text 1"/>
          <p:cNvSpPr/>
          <p:nvPr/>
        </p:nvSpPr>
        <p:spPr>
          <a:xfrm>
            <a:off x="854115" y="1600835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FFE14D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1. 충돌 판정 시스템</a:t>
            </a:r>
            <a:endParaRPr lang="en-US" sz="210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415" y="2384346"/>
            <a:ext cx="1202055" cy="144256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04110" y="2624733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문제</a:t>
            </a:r>
            <a:endParaRPr lang="en-US" sz="2100" dirty="0"/>
          </a:p>
        </p:txBody>
      </p:sp>
      <p:sp>
        <p:nvSpPr>
          <p:cNvPr id="6" name="Text 3"/>
          <p:cNvSpPr/>
          <p:nvPr/>
        </p:nvSpPr>
        <p:spPr>
          <a:xfrm>
            <a:off x="2404110" y="3102888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미사일과 플레이어가 겹치는 순간 판정이 불안정함</a:t>
            </a:r>
            <a:endParaRPr lang="en-US" sz="1850" dirty="0"/>
          </a:p>
        </p:txBody>
      </p:sp>
      <p:pic>
        <p:nvPicPr>
          <p:cNvPr id="7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415" y="3826907"/>
            <a:ext cx="1202055" cy="1872258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2404110" y="4067294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해결 방법</a:t>
            </a:r>
            <a:endParaRPr lang="en-US" sz="2100" dirty="0"/>
          </a:p>
        </p:txBody>
      </p:sp>
      <p:sp>
        <p:nvSpPr>
          <p:cNvPr id="9" name="Text 5"/>
          <p:cNvSpPr/>
          <p:nvPr/>
        </p:nvSpPr>
        <p:spPr>
          <a:xfrm>
            <a:off x="2404110" y="4545449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AABB (Axis-Aligned Bounding Box) 방식 적용</a:t>
            </a:r>
            <a:endParaRPr lang="en-US" sz="1850" dirty="0"/>
          </a:p>
        </p:txBody>
      </p:sp>
      <p:sp>
        <p:nvSpPr>
          <p:cNvPr id="10" name="Text 6"/>
          <p:cNvSpPr/>
          <p:nvPr/>
        </p:nvSpPr>
        <p:spPr>
          <a:xfrm>
            <a:off x="2404110" y="5074206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x축, y축 별로 분리해서 충돌 판정</a:t>
            </a:r>
            <a:endParaRPr lang="en-US" sz="1850" dirty="0"/>
          </a:p>
        </p:txBody>
      </p:sp>
      <p:pic>
        <p:nvPicPr>
          <p:cNvPr id="11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415" y="5699165"/>
            <a:ext cx="1202055" cy="1872258"/>
          </a:xfrm>
          <a:prstGeom prst="rect">
            <a:avLst/>
          </a:prstGeom>
        </p:spPr>
      </p:pic>
      <p:sp>
        <p:nvSpPr>
          <p:cNvPr id="12" name="Text 7"/>
          <p:cNvSpPr/>
          <p:nvPr/>
        </p:nvSpPr>
        <p:spPr>
          <a:xfrm>
            <a:off x="2404110" y="5939552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추가 해결</a:t>
            </a:r>
            <a:endParaRPr lang="en-US" sz="2100" dirty="0"/>
          </a:p>
        </p:txBody>
      </p:sp>
      <p:sp>
        <p:nvSpPr>
          <p:cNvPr id="13" name="Text 8"/>
          <p:cNvSpPr/>
          <p:nvPr/>
        </p:nvSpPr>
        <p:spPr>
          <a:xfrm>
            <a:off x="2404110" y="6417707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무적 상태 시 충돌 무시</a:t>
            </a:r>
            <a:endParaRPr lang="en-US" sz="1850" dirty="0"/>
          </a:p>
        </p:txBody>
      </p:sp>
      <p:sp>
        <p:nvSpPr>
          <p:cNvPr id="14" name="Text 9"/>
          <p:cNvSpPr/>
          <p:nvPr/>
        </p:nvSpPr>
        <p:spPr>
          <a:xfrm>
            <a:off x="2404110" y="6946463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• life 감소 이후 미사일 비활성화를 통해 중복 감소 방지</a:t>
            </a:r>
            <a:endParaRPr lang="en-US" sz="18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0E99F3-0EC7-7E3F-4C60-BF4ACFB2F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BF6E0FB0-F553-5CDB-D87B-7007954182E1}"/>
              </a:ext>
            </a:extLst>
          </p:cNvPr>
          <p:cNvSpPr/>
          <p:nvPr/>
        </p:nvSpPr>
        <p:spPr>
          <a:xfrm>
            <a:off x="854115" y="470654"/>
            <a:ext cx="5342930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핵심 기술</a:t>
            </a:r>
            <a:endParaRPr lang="en-US" sz="4300" dirty="0">
              <a:latin typeface="Comfortaa Bold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9D728261-5698-601C-1C0C-D96CD3143A9A}"/>
              </a:ext>
            </a:extLst>
          </p:cNvPr>
          <p:cNvSpPr/>
          <p:nvPr/>
        </p:nvSpPr>
        <p:spPr>
          <a:xfrm>
            <a:off x="837490" y="1600835"/>
            <a:ext cx="3037164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100" b="1" dirty="0">
                <a:solidFill>
                  <a:srgbClr val="FFE14D"/>
                </a:solidFill>
                <a:latin typeface="Comfortaa Bold"/>
              </a:rPr>
              <a:t>2. </a:t>
            </a:r>
            <a:r>
              <a:rPr lang="ko-KR" altLang="en-US" sz="2100" b="1" dirty="0">
                <a:solidFill>
                  <a:srgbClr val="FFE14D"/>
                </a:solidFill>
                <a:latin typeface="Comfortaa Bold"/>
                <a:ea typeface="맑은 고딕"/>
              </a:rPr>
              <a:t>상태</a:t>
            </a:r>
            <a:r>
              <a:rPr lang="en-US" sz="2100" b="1" dirty="0">
                <a:solidFill>
                  <a:srgbClr val="FFE14D"/>
                </a:solidFill>
                <a:latin typeface="Comfortaa Bold"/>
              </a:rPr>
              <a:t> </a:t>
            </a:r>
            <a:r>
              <a:rPr lang="ko-KR" altLang="en-US" sz="2100" b="1" dirty="0">
                <a:solidFill>
                  <a:srgbClr val="FFE14D"/>
                </a:solidFill>
                <a:latin typeface="Comfortaa Bold"/>
                <a:ea typeface="맑은 고딕"/>
              </a:rPr>
              <a:t>기반</a:t>
            </a:r>
            <a:r>
              <a:rPr lang="en-US" altLang="ko-KR" sz="2100" b="1" dirty="0">
                <a:solidFill>
                  <a:srgbClr val="FFE14D"/>
                </a:solidFill>
                <a:latin typeface="Comfortaa Bold"/>
                <a:ea typeface="맑은 고딕"/>
              </a:rPr>
              <a:t> </a:t>
            </a:r>
            <a:r>
              <a:rPr lang="en-US" altLang="ko-KR" sz="2100" b="1" dirty="0" err="1">
                <a:solidFill>
                  <a:srgbClr val="FFE14D"/>
                </a:solidFill>
                <a:latin typeface="Comfortaa Bold"/>
                <a:ea typeface="맑은 고딕"/>
              </a:rPr>
              <a:t>아이템</a:t>
            </a:r>
            <a:r>
              <a:rPr lang="en-US" altLang="ko-KR" sz="2100" b="1" dirty="0">
                <a:solidFill>
                  <a:srgbClr val="FFE14D"/>
                </a:solidFill>
                <a:latin typeface="Comfortaa Bold"/>
                <a:ea typeface="맑은 고딕"/>
              </a:rPr>
              <a:t> </a:t>
            </a:r>
            <a:r>
              <a:rPr lang="en-US" altLang="ko-KR" sz="2100" b="1" dirty="0" err="1">
                <a:solidFill>
                  <a:srgbClr val="FFE14D"/>
                </a:solidFill>
                <a:latin typeface="Comfortaa Bold"/>
                <a:ea typeface="맑은 고딕"/>
              </a:rPr>
              <a:t>처리</a:t>
            </a: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4695FBE8-B25A-05AC-918C-EC201BB54C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415" y="2384346"/>
            <a:ext cx="1202055" cy="1442561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01F8E61D-6811-C039-0385-48B65F4E14B9}"/>
              </a:ext>
            </a:extLst>
          </p:cNvPr>
          <p:cNvSpPr/>
          <p:nvPr/>
        </p:nvSpPr>
        <p:spPr>
          <a:xfrm>
            <a:off x="2404110" y="2624733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ko-KR" altLang="en-US" sz="2100" b="1" dirty="0">
                <a:solidFill>
                  <a:srgbClr val="D7D4CC"/>
                </a:solidFill>
                <a:latin typeface="Comfortaa Bold"/>
                <a:ea typeface="맑은 고딕"/>
              </a:rPr>
              <a:t>아이디어</a:t>
            </a:r>
            <a:endParaRPr lang="en-US" sz="2100" b="1" dirty="0">
              <a:solidFill>
                <a:srgbClr val="D7D4CC"/>
              </a:solidFill>
              <a:latin typeface="Comfortaa Bold"/>
            </a:endParaRPr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03B26CF5-C35A-C2D1-3919-657E01943E46}"/>
              </a:ext>
            </a:extLst>
          </p:cNvPr>
          <p:cNvSpPr/>
          <p:nvPr/>
        </p:nvSpPr>
        <p:spPr>
          <a:xfrm>
            <a:off x="2404110" y="3102888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아이템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종류를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나눠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850" dirty="0" err="1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무적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,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생명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효과</a:t>
            </a:r>
            <a:r>
              <a:rPr 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제공</a:t>
            </a:r>
            <a:endParaRPr lang="ko-KR" altLang="en-US" sz="1850" dirty="0">
              <a:solidFill>
                <a:srgbClr val="D7D4CC"/>
              </a:solidFill>
              <a:latin typeface="Raleway Medium"/>
            </a:endParaRPr>
          </a:p>
        </p:txBody>
      </p:sp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B61F896F-5C43-D898-21D8-788DA02021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415" y="3826907"/>
            <a:ext cx="1202055" cy="1872258"/>
          </a:xfrm>
          <a:prstGeom prst="rect">
            <a:avLst/>
          </a:prstGeom>
        </p:spPr>
      </p:pic>
      <p:sp>
        <p:nvSpPr>
          <p:cNvPr id="8" name="Text 4">
            <a:extLst>
              <a:ext uri="{FF2B5EF4-FFF2-40B4-BE49-F238E27FC236}">
                <a16:creationId xmlns:a16="http://schemas.microsoft.com/office/drawing/2014/main" id="{D1B273B9-0ED5-174A-EAA5-9AE6070BE22D}"/>
              </a:ext>
            </a:extLst>
          </p:cNvPr>
          <p:cNvSpPr/>
          <p:nvPr/>
        </p:nvSpPr>
        <p:spPr>
          <a:xfrm>
            <a:off x="2404110" y="4067294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ko-KR" altLang="en-US" sz="2100" b="1" dirty="0">
                <a:solidFill>
                  <a:srgbClr val="D7D4CC"/>
                </a:solidFill>
                <a:latin typeface="Comfortaa Bold"/>
                <a:ea typeface="맑은 고딕"/>
              </a:rPr>
              <a:t>핵심 설계</a:t>
            </a:r>
            <a:endParaRPr lang="en-US" altLang="ko-KR" sz="2100" b="1" dirty="0">
              <a:solidFill>
                <a:srgbClr val="D7D4CC"/>
              </a:solidFill>
              <a:latin typeface="Comfortaa Bold"/>
              <a:ea typeface="맑은 고딕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97310367-2356-B23C-2160-88C0493CF5AA}"/>
              </a:ext>
            </a:extLst>
          </p:cNvPr>
          <p:cNvSpPr/>
          <p:nvPr/>
        </p:nvSpPr>
        <p:spPr>
          <a:xfrm>
            <a:off x="2404110" y="4545449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en-US" sz="1850" dirty="0" err="1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item.type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을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도입하여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조건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분기</a:t>
            </a:r>
            <a:endParaRPr lang="ko-KR" altLang="en-US" sz="1850" dirty="0">
              <a:solidFill>
                <a:srgbClr val="D7D4CC"/>
              </a:solidFill>
              <a:latin typeface="Raleway Medium"/>
            </a:endParaRPr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EAC4E463-5995-4DAF-2E05-64EE124D9365}"/>
              </a:ext>
            </a:extLst>
          </p:cNvPr>
          <p:cNvSpPr/>
          <p:nvPr/>
        </p:nvSpPr>
        <p:spPr>
          <a:xfrm>
            <a:off x="2404110" y="5074206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아이템</a:t>
            </a:r>
            <a:r>
              <a:rPr 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색상으로</a:t>
            </a:r>
            <a:r>
              <a:rPr 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효과</a:t>
            </a:r>
            <a:r>
              <a:rPr 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구분</a:t>
            </a:r>
            <a:endParaRPr lang="ko-KR" altLang="en-US" sz="1850" dirty="0">
              <a:solidFill>
                <a:srgbClr val="D7D4CC"/>
              </a:solidFill>
              <a:latin typeface="Raleway Medium"/>
            </a:endParaRPr>
          </a:p>
        </p:txBody>
      </p:sp>
      <p:pic>
        <p:nvPicPr>
          <p:cNvPr id="11" name="Image 2" descr="preencoded.png">
            <a:extLst>
              <a:ext uri="{FF2B5EF4-FFF2-40B4-BE49-F238E27FC236}">
                <a16:creationId xmlns:a16="http://schemas.microsoft.com/office/drawing/2014/main" id="{8F40F26B-6DF7-43BF-2B64-D1855B442C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415" y="5699165"/>
            <a:ext cx="1202055" cy="1872258"/>
          </a:xfrm>
          <a:prstGeom prst="rect">
            <a:avLst/>
          </a:prstGeom>
        </p:spPr>
      </p:pic>
      <p:sp>
        <p:nvSpPr>
          <p:cNvPr id="12" name="Text 7">
            <a:extLst>
              <a:ext uri="{FF2B5EF4-FFF2-40B4-BE49-F238E27FC236}">
                <a16:creationId xmlns:a16="http://schemas.microsoft.com/office/drawing/2014/main" id="{058CF7E0-A96F-C516-17A0-0EC6BA2F5797}"/>
              </a:ext>
            </a:extLst>
          </p:cNvPr>
          <p:cNvSpPr/>
          <p:nvPr/>
        </p:nvSpPr>
        <p:spPr>
          <a:xfrm>
            <a:off x="2404110" y="5939552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ko-KR" altLang="en-US" sz="2100" b="1" dirty="0">
                <a:solidFill>
                  <a:srgbClr val="D7D4CC"/>
                </a:solidFill>
                <a:ea typeface="맑은 고딕"/>
              </a:rPr>
              <a:t>난제 해결</a:t>
            </a:r>
            <a:endParaRPr lang="en-US" sz="2100" dirty="0"/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702684DD-49BB-E89A-46AB-C20A0E3D6AB6}"/>
              </a:ext>
            </a:extLst>
          </p:cNvPr>
          <p:cNvSpPr/>
          <p:nvPr/>
        </p:nvSpPr>
        <p:spPr>
          <a:xfrm>
            <a:off x="2404110" y="6417707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아이템을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먹은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뒤에도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잔상이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남는</a:t>
            </a:r>
            <a:r>
              <a:rPr lang="en-US" altLang="ko-KR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altLang="ko-KR" sz="1850" dirty="0" err="1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문제</a:t>
            </a:r>
            <a:endParaRPr lang="en-US" altLang="ko-KR" sz="1850" dirty="0" err="1">
              <a:solidFill>
                <a:srgbClr val="D7D4CC"/>
              </a:solidFill>
              <a:latin typeface="Raleway Medium"/>
            </a:endParaRPr>
          </a:p>
        </p:txBody>
      </p:sp>
      <p:sp>
        <p:nvSpPr>
          <p:cNvPr id="14" name="Text 9">
            <a:extLst>
              <a:ext uri="{FF2B5EF4-FFF2-40B4-BE49-F238E27FC236}">
                <a16:creationId xmlns:a16="http://schemas.microsoft.com/office/drawing/2014/main" id="{0D5EB798-858C-223E-D357-3A5C9F3FB15B}"/>
              </a:ext>
            </a:extLst>
          </p:cNvPr>
          <p:cNvSpPr/>
          <p:nvPr/>
        </p:nvSpPr>
        <p:spPr>
          <a:xfrm>
            <a:off x="2404110" y="6946463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Calibri" panose="020F0502020204030204"/>
                <a:cs typeface="Calibri" panose="020F0502020204030204"/>
              </a:rPr>
              <a:t>-&gt;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Calibri" panose="020F0502020204030204"/>
                <a:cs typeface="Calibri" panose="020F0502020204030204"/>
              </a:rPr>
              <a:t>배경색으로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Calibri" panose="020F0502020204030204"/>
                <a:cs typeface="Calibri" panose="020F0502020204030204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Calibri" panose="020F0502020204030204"/>
                <a:cs typeface="Calibri" panose="020F0502020204030204"/>
              </a:rPr>
              <a:t>지우고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Calibri" panose="020F0502020204030204"/>
                <a:cs typeface="Calibri" panose="020F0502020204030204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Calibri" panose="020F0502020204030204"/>
                <a:cs typeface="Calibri" panose="020F0502020204030204"/>
              </a:rPr>
              <a:t>다시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Calibri" panose="020F0502020204030204"/>
                <a:cs typeface="Calibri" panose="020F0502020204030204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Calibri" panose="020F0502020204030204"/>
                <a:cs typeface="Calibri" panose="020F0502020204030204"/>
              </a:rPr>
              <a:t>그림</a:t>
            </a:r>
          </a:p>
        </p:txBody>
      </p:sp>
      <p:pic>
        <p:nvPicPr>
          <p:cNvPr id="16" name="Image 0" descr="preencoded.png">
            <a:extLst>
              <a:ext uri="{FF2B5EF4-FFF2-40B4-BE49-F238E27FC236}">
                <a16:creationId xmlns:a16="http://schemas.microsoft.com/office/drawing/2014/main" id="{9FD09A89-1D17-4265-27E2-E11D83D427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18" name="Image 1" descr="preencoded.png">
            <a:extLst>
              <a:ext uri="{FF2B5EF4-FFF2-40B4-BE49-F238E27FC236}">
                <a16:creationId xmlns:a16="http://schemas.microsoft.com/office/drawing/2014/main" id="{DF03D592-94BF-6437-C425-72E2877BB0CB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438448" y="278130"/>
            <a:ext cx="2897386" cy="7673340"/>
          </a:xfrm>
          <a:prstGeom prst="rect">
            <a:avLst/>
          </a:prstGeom>
        </p:spPr>
      </p:pic>
      <p:sp>
        <p:nvSpPr>
          <p:cNvPr id="20" name="Text 2">
            <a:extLst>
              <a:ext uri="{FF2B5EF4-FFF2-40B4-BE49-F238E27FC236}">
                <a16:creationId xmlns:a16="http://schemas.microsoft.com/office/drawing/2014/main" id="{576FC6B7-D8E8-C91A-B11A-60B9BE9AE2D9}"/>
              </a:ext>
            </a:extLst>
          </p:cNvPr>
          <p:cNvSpPr/>
          <p:nvPr/>
        </p:nvSpPr>
        <p:spPr>
          <a:xfrm>
            <a:off x="778907" y="7618452"/>
            <a:ext cx="7586186" cy="3559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한 함수에서 아이템 이동, 충돌, 효과 모두 관리</a:t>
            </a:r>
            <a:endParaRPr lang="en-US" sz="1750" dirty="0"/>
          </a:p>
        </p:txBody>
      </p:sp>
    </p:spTree>
    <p:extLst>
      <p:ext uri="{BB962C8B-B14F-4D97-AF65-F5344CB8AC3E}">
        <p14:creationId xmlns:p14="http://schemas.microsoft.com/office/powerpoint/2010/main" val="10250056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74E470-9488-F27B-8EE9-3F226469B5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8F9DB65-6047-655D-11EE-624CFF13F36B}"/>
              </a:ext>
            </a:extLst>
          </p:cNvPr>
          <p:cNvSpPr/>
          <p:nvPr/>
        </p:nvSpPr>
        <p:spPr>
          <a:xfrm>
            <a:off x="854115" y="470654"/>
            <a:ext cx="5342930" cy="66794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250"/>
              </a:lnSpc>
              <a:buNone/>
            </a:pPr>
            <a:r>
              <a:rPr lang="en-US" sz="4300" b="1" dirty="0">
                <a:solidFill>
                  <a:srgbClr val="FFE14D"/>
                </a:solidFill>
                <a:latin typeface="Comfortaa Bold"/>
                <a:ea typeface="Comfortaa Bold" pitchFamily="34" charset="-122"/>
                <a:cs typeface="Comfortaa Bold" pitchFamily="34" charset="-120"/>
              </a:rPr>
              <a:t>핵심 기술</a:t>
            </a:r>
            <a:endParaRPr lang="en-US" sz="4300" dirty="0">
              <a:latin typeface="Comfortaa Bold"/>
            </a:endParaRPr>
          </a:p>
        </p:txBody>
      </p:sp>
      <p:sp>
        <p:nvSpPr>
          <p:cNvPr id="3" name="Text 1">
            <a:extLst>
              <a:ext uri="{FF2B5EF4-FFF2-40B4-BE49-F238E27FC236}">
                <a16:creationId xmlns:a16="http://schemas.microsoft.com/office/drawing/2014/main" id="{1C8C0605-F316-D260-01D4-082B11C26394}"/>
              </a:ext>
            </a:extLst>
          </p:cNvPr>
          <p:cNvSpPr/>
          <p:nvPr/>
        </p:nvSpPr>
        <p:spPr>
          <a:xfrm>
            <a:off x="854115" y="1600835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600"/>
              </a:lnSpc>
            </a:pPr>
            <a:r>
              <a:rPr lang="en-US" sz="2100" b="1" dirty="0">
                <a:solidFill>
                  <a:srgbClr val="FFE14D"/>
                </a:solidFill>
                <a:latin typeface="Comfortaa Bold" pitchFamily="34" charset="0"/>
                <a:ea typeface="Comfortaa Bold"/>
                <a:cs typeface="Comfortaa Bold" pitchFamily="34" charset="-120"/>
              </a:rPr>
              <a:t>3</a:t>
            </a:r>
            <a:r>
              <a:rPr lang="en-US" sz="2100" b="1" dirty="0">
                <a:solidFill>
                  <a:srgbClr val="FFE14D"/>
                </a:solidFill>
                <a:latin typeface="Comfortaa Bold"/>
                <a:ea typeface="Comfortaa Bold"/>
                <a:cs typeface="Comfortaa Bold" pitchFamily="34" charset="-120"/>
              </a:rPr>
              <a:t>. BGM </a:t>
            </a:r>
            <a:r>
              <a:rPr lang="ko-KR" altLang="en-US" sz="2100" b="1" dirty="0">
                <a:solidFill>
                  <a:srgbClr val="FFE14D"/>
                </a:solidFill>
                <a:latin typeface="Comfortaa Bold"/>
                <a:ea typeface="Comfortaa Bold"/>
                <a:cs typeface="Comfortaa Bold" pitchFamily="34" charset="-120"/>
              </a:rPr>
              <a:t>타이밍</a:t>
            </a:r>
            <a:endParaRPr lang="ko-KR" altLang="en-US" sz="2100" b="1" dirty="0">
              <a:solidFill>
                <a:srgbClr val="FFE14D"/>
              </a:solidFill>
              <a:latin typeface="Comfortaa Bold"/>
            </a:endParaRPr>
          </a:p>
        </p:txBody>
      </p:sp>
      <p:pic>
        <p:nvPicPr>
          <p:cNvPr id="4" name="Image 0" descr="preencoded.png">
            <a:extLst>
              <a:ext uri="{FF2B5EF4-FFF2-40B4-BE49-F238E27FC236}">
                <a16:creationId xmlns:a16="http://schemas.microsoft.com/office/drawing/2014/main" id="{631648F1-7419-842D-EB83-8847ED08B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415" y="2384346"/>
            <a:ext cx="1202055" cy="1442561"/>
          </a:xfrm>
          <a:prstGeom prst="rect">
            <a:avLst/>
          </a:prstGeom>
        </p:spPr>
      </p:pic>
      <p:sp>
        <p:nvSpPr>
          <p:cNvPr id="5" name="Text 2">
            <a:extLst>
              <a:ext uri="{FF2B5EF4-FFF2-40B4-BE49-F238E27FC236}">
                <a16:creationId xmlns:a16="http://schemas.microsoft.com/office/drawing/2014/main" id="{F47D199D-6848-5AB0-73A7-17C5103D2105}"/>
              </a:ext>
            </a:extLst>
          </p:cNvPr>
          <p:cNvSpPr/>
          <p:nvPr/>
        </p:nvSpPr>
        <p:spPr>
          <a:xfrm>
            <a:off x="2404110" y="2624733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>
                <a:solidFill>
                  <a:srgbClr val="D7D4CC"/>
                </a:solidFill>
                <a:latin typeface="Comfortaa Bold" pitchFamily="34" charset="0"/>
                <a:ea typeface="Comfortaa Bold" pitchFamily="34" charset="-122"/>
                <a:cs typeface="Comfortaa Bold" pitchFamily="34" charset="-120"/>
              </a:rPr>
              <a:t>문제</a:t>
            </a:r>
            <a:endParaRPr lang="en-US" sz="2100" dirty="0"/>
          </a:p>
        </p:txBody>
      </p:sp>
      <p:sp>
        <p:nvSpPr>
          <p:cNvPr id="6" name="Text 3">
            <a:extLst>
              <a:ext uri="{FF2B5EF4-FFF2-40B4-BE49-F238E27FC236}">
                <a16:creationId xmlns:a16="http://schemas.microsoft.com/office/drawing/2014/main" id="{8CBEF55D-16B8-88C3-128A-A8A92D6EB517}"/>
              </a:ext>
            </a:extLst>
          </p:cNvPr>
          <p:cNvSpPr/>
          <p:nvPr/>
        </p:nvSpPr>
        <p:spPr>
          <a:xfrm>
            <a:off x="2404110" y="3102888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BGM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이</a:t>
            </a: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시작할</a:t>
            </a:r>
            <a:r>
              <a:rPr 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때</a:t>
            </a:r>
            <a:r>
              <a:rPr 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'</a:t>
            </a:r>
            <a:r>
              <a:rPr lang="ko-KR" alt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드르르르</a:t>
            </a:r>
            <a:r>
              <a:rPr 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' </a:t>
            </a:r>
            <a:r>
              <a:rPr lang="ko-KR" alt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잡음</a:t>
            </a:r>
            <a:r>
              <a:rPr 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ko-KR" altLang="en-US" sz="185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발생</a:t>
            </a:r>
            <a:endParaRPr lang="en-US" sz="1850" dirty="0">
              <a:solidFill>
                <a:srgbClr val="D7D4CC"/>
              </a:solidFill>
              <a:latin typeface="Raleway Medium"/>
            </a:endParaRPr>
          </a:p>
        </p:txBody>
      </p:sp>
      <p:pic>
        <p:nvPicPr>
          <p:cNvPr id="7" name="Image 1" descr="preencoded.png">
            <a:extLst>
              <a:ext uri="{FF2B5EF4-FFF2-40B4-BE49-F238E27FC236}">
                <a16:creationId xmlns:a16="http://schemas.microsoft.com/office/drawing/2014/main" id="{E65DFB64-13A3-044A-C76D-2593859280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41415" y="3826907"/>
            <a:ext cx="1202055" cy="1872258"/>
          </a:xfrm>
          <a:prstGeom prst="rect">
            <a:avLst/>
          </a:prstGeom>
        </p:spPr>
      </p:pic>
      <p:sp>
        <p:nvSpPr>
          <p:cNvPr id="8" name="Text 4">
            <a:extLst>
              <a:ext uri="{FF2B5EF4-FFF2-40B4-BE49-F238E27FC236}">
                <a16:creationId xmlns:a16="http://schemas.microsoft.com/office/drawing/2014/main" id="{C68E6DA5-D2D7-4090-0959-CE8201712C62}"/>
              </a:ext>
            </a:extLst>
          </p:cNvPr>
          <p:cNvSpPr/>
          <p:nvPr/>
        </p:nvSpPr>
        <p:spPr>
          <a:xfrm>
            <a:off x="2404110" y="4067294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en-US" sz="2100" b="1" dirty="0" err="1">
                <a:solidFill>
                  <a:srgbClr val="D7D4CC"/>
                </a:solidFill>
                <a:latin typeface="Comfortaa Bold"/>
                <a:ea typeface="Comfortaa Bold"/>
                <a:cs typeface="Comfortaa Bold" pitchFamily="34" charset="-120"/>
              </a:rPr>
              <a:t>해결</a:t>
            </a:r>
            <a:endParaRPr lang="en-US" sz="2100" dirty="0" err="1">
              <a:latin typeface="Comfortaa Bold"/>
            </a:endParaRPr>
          </a:p>
        </p:txBody>
      </p:sp>
      <p:sp>
        <p:nvSpPr>
          <p:cNvPr id="9" name="Text 5">
            <a:extLst>
              <a:ext uri="{FF2B5EF4-FFF2-40B4-BE49-F238E27FC236}">
                <a16:creationId xmlns:a16="http://schemas.microsoft.com/office/drawing/2014/main" id="{109AB912-0523-68CE-7051-B8CEBE538694}"/>
              </a:ext>
            </a:extLst>
          </p:cNvPr>
          <p:cNvSpPr/>
          <p:nvPr/>
        </p:nvSpPr>
        <p:spPr>
          <a:xfrm>
            <a:off x="2404110" y="4545449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en-US" sz="1850" dirty="0" err="1">
                <a:solidFill>
                  <a:srgbClr val="D7D4CC"/>
                </a:solidFill>
                <a:ea typeface="+mn-lt"/>
                <a:cs typeface="+mn-lt"/>
              </a:rPr>
              <a:t>Play_BGM_Init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() + </a:t>
            </a:r>
            <a:r>
              <a:rPr lang="en-US" sz="1850" dirty="0" err="1">
                <a:solidFill>
                  <a:srgbClr val="D7D4CC"/>
                </a:solidFill>
                <a:ea typeface="+mn-lt"/>
                <a:cs typeface="+mn-lt"/>
              </a:rPr>
              <a:t>Play_BGM_Lock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(1) →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안정화된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음정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출력까지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대기</a:t>
            </a:r>
            <a:endParaRPr lang="en-US" sz="1850" dirty="0">
              <a:solidFill>
                <a:srgbClr val="000000"/>
              </a:solidFill>
              <a:latin typeface="Raleway Medium"/>
              <a:ea typeface="Raleway Medium" pitchFamily="34" charset="-122"/>
              <a:cs typeface="Raleway Medium" pitchFamily="34" charset="-120"/>
            </a:endParaRPr>
          </a:p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rgbClr val="D7D4CC"/>
              </a:solidFill>
              <a:latin typeface="Raleway Medium"/>
            </a:endParaRPr>
          </a:p>
        </p:txBody>
      </p:sp>
      <p:sp>
        <p:nvSpPr>
          <p:cNvPr id="10" name="Text 6">
            <a:extLst>
              <a:ext uri="{FF2B5EF4-FFF2-40B4-BE49-F238E27FC236}">
                <a16:creationId xmlns:a16="http://schemas.microsoft.com/office/drawing/2014/main" id="{7007C97F-F29E-C035-84BF-7F7109D59000}"/>
              </a:ext>
            </a:extLst>
          </p:cNvPr>
          <p:cNvSpPr/>
          <p:nvPr/>
        </p:nvSpPr>
        <p:spPr>
          <a:xfrm>
            <a:off x="2404110" y="5074206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TIM3_Repeat_Interrupt_Enable()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호출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위치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조정</a:t>
            </a:r>
            <a:endParaRPr lang="en-US" sz="1850" dirty="0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rgbClr val="D7D4CC"/>
              </a:solidFill>
              <a:latin typeface="Raleway Medium"/>
            </a:endParaRPr>
          </a:p>
        </p:txBody>
      </p:sp>
      <p:pic>
        <p:nvPicPr>
          <p:cNvPr id="11" name="Image 2" descr="preencoded.png">
            <a:extLst>
              <a:ext uri="{FF2B5EF4-FFF2-40B4-BE49-F238E27FC236}">
                <a16:creationId xmlns:a16="http://schemas.microsoft.com/office/drawing/2014/main" id="{11BF1FA2-C475-9550-DE4E-434641B1DE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1415" y="5699165"/>
            <a:ext cx="1202055" cy="1872258"/>
          </a:xfrm>
          <a:prstGeom prst="rect">
            <a:avLst/>
          </a:prstGeom>
        </p:spPr>
      </p:pic>
      <p:sp>
        <p:nvSpPr>
          <p:cNvPr id="12" name="Text 7">
            <a:extLst>
              <a:ext uri="{FF2B5EF4-FFF2-40B4-BE49-F238E27FC236}">
                <a16:creationId xmlns:a16="http://schemas.microsoft.com/office/drawing/2014/main" id="{3FCB32C6-90B1-8F3C-84D0-32BE5973B086}"/>
              </a:ext>
            </a:extLst>
          </p:cNvPr>
          <p:cNvSpPr/>
          <p:nvPr/>
        </p:nvSpPr>
        <p:spPr>
          <a:xfrm>
            <a:off x="2404110" y="5939552"/>
            <a:ext cx="2671405" cy="3339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600"/>
              </a:lnSpc>
              <a:buNone/>
            </a:pPr>
            <a:r>
              <a:rPr lang="ko-KR" altLang="en-US" sz="2100" b="1" dirty="0">
                <a:solidFill>
                  <a:srgbClr val="D7D4CC"/>
                </a:solidFill>
                <a:latin typeface="Comfortaa Bold"/>
                <a:ea typeface="Comfortaa Bold"/>
              </a:rPr>
              <a:t>구성</a:t>
            </a:r>
            <a:endParaRPr lang="en-US" sz="2100" b="1" dirty="0">
              <a:solidFill>
                <a:srgbClr val="D7D4CC"/>
              </a:solidFill>
              <a:latin typeface="Comfortaa Bold"/>
              <a:ea typeface="Comfortaa Bold"/>
            </a:endParaRPr>
          </a:p>
        </p:txBody>
      </p:sp>
      <p:sp>
        <p:nvSpPr>
          <p:cNvPr id="13" name="Text 8">
            <a:extLst>
              <a:ext uri="{FF2B5EF4-FFF2-40B4-BE49-F238E27FC236}">
                <a16:creationId xmlns:a16="http://schemas.microsoft.com/office/drawing/2014/main" id="{08C9F34C-6517-4093-9AC1-AAFAB82BA971}"/>
              </a:ext>
            </a:extLst>
          </p:cNvPr>
          <p:cNvSpPr/>
          <p:nvPr/>
        </p:nvSpPr>
        <p:spPr>
          <a:xfrm>
            <a:off x="2404110" y="6417707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3000"/>
              </a:lnSpc>
            </a:pPr>
            <a:r>
              <a:rPr lang="en-US" sz="1850" dirty="0">
                <a:solidFill>
                  <a:srgbClr val="D7D4CC"/>
                </a:solidFill>
                <a:latin typeface="Raleway Medium"/>
                <a:ea typeface="Raleway Medium" pitchFamily="34" charset="-122"/>
                <a:cs typeface="Raleway Medium" pitchFamily="34" charset="-120"/>
              </a:rPr>
              <a:t>• 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16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비트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타이머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기반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,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음계별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주기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출력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, </a:t>
            </a:r>
            <a:r>
              <a:rPr lang="ko-KR" altLang="en-US" sz="1850" dirty="0">
                <a:solidFill>
                  <a:srgbClr val="D7D4CC"/>
                </a:solidFill>
                <a:ea typeface="+mn-lt"/>
                <a:cs typeface="+mn-lt"/>
              </a:rPr>
              <a:t>루프</a:t>
            </a:r>
            <a:r>
              <a:rPr lang="en-US" sz="1850" dirty="0">
                <a:solidFill>
                  <a:srgbClr val="D7D4CC"/>
                </a:solidFill>
                <a:ea typeface="+mn-lt"/>
                <a:cs typeface="+mn-lt"/>
              </a:rPr>
              <a:t> </a:t>
            </a:r>
            <a:r>
              <a:rPr lang="ko-KR" altLang="en-US" sz="1850" dirty="0" err="1">
                <a:solidFill>
                  <a:srgbClr val="D7D4CC"/>
                </a:solidFill>
                <a:ea typeface="+mn-lt"/>
                <a:cs typeface="+mn-lt"/>
              </a:rPr>
              <a:t>재생생</a:t>
            </a:r>
            <a:endParaRPr lang="en-US" sz="1850" dirty="0" err="1">
              <a:solidFill>
                <a:srgbClr val="000000"/>
              </a:solidFill>
              <a:latin typeface="Raleway Medium"/>
              <a:ea typeface="Raleway Medium" pitchFamily="34" charset="-122"/>
              <a:cs typeface="Raleway Medium" pitchFamily="34" charset="-120"/>
            </a:endParaRPr>
          </a:p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rgbClr val="D7D4CC"/>
              </a:solidFill>
              <a:latin typeface="Raleway Medium"/>
            </a:endParaRPr>
          </a:p>
        </p:txBody>
      </p:sp>
      <p:sp>
        <p:nvSpPr>
          <p:cNvPr id="14" name="Text 9">
            <a:extLst>
              <a:ext uri="{FF2B5EF4-FFF2-40B4-BE49-F238E27FC236}">
                <a16:creationId xmlns:a16="http://schemas.microsoft.com/office/drawing/2014/main" id="{D8BE8F51-B57A-F29F-1799-26A8EF2DBED6}"/>
              </a:ext>
            </a:extLst>
          </p:cNvPr>
          <p:cNvSpPr/>
          <p:nvPr/>
        </p:nvSpPr>
        <p:spPr>
          <a:xfrm>
            <a:off x="2404110" y="6946463"/>
            <a:ext cx="11384875" cy="38457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endParaRPr lang="en-US" sz="1850" dirty="0">
              <a:solidFill>
                <a:srgbClr val="D7D4CC"/>
              </a:solidFill>
              <a:latin typeface="Raleway Medium"/>
            </a:endParaRPr>
          </a:p>
        </p:txBody>
      </p:sp>
    </p:spTree>
    <p:extLst>
      <p:ext uri="{BB962C8B-B14F-4D97-AF65-F5344CB8AC3E}">
        <p14:creationId xmlns:p14="http://schemas.microsoft.com/office/powerpoint/2010/main" val="12762555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사용자 지정</PresentationFormat>
  <Paragraphs>0</Paragraphs>
  <Slides>18</Slides>
  <Notes>18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19" baseType="lpstr"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195</cp:revision>
  <dcterms:created xsi:type="dcterms:W3CDTF">2025-05-05T08:51:57Z</dcterms:created>
  <dcterms:modified xsi:type="dcterms:W3CDTF">2025-05-06T04:47:37Z</dcterms:modified>
</cp:coreProperties>
</file>